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ink/ink1.xml" ContentType="application/inkml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51"/>
  </p:notesMasterIdLst>
  <p:handoutMasterIdLst>
    <p:handoutMasterId r:id="rId52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950075" cy="9236075"/>
  <p:custDataLst>
    <p:tags r:id="rId5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FAB"/>
    <a:srgbClr val="0C397A"/>
    <a:srgbClr val="0C42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841" autoAdjust="0"/>
  </p:normalViewPr>
  <p:slideViewPr>
    <p:cSldViewPr>
      <p:cViewPr>
        <p:scale>
          <a:sx n="75" d="100"/>
          <a:sy n="75" d="100"/>
        </p:scale>
        <p:origin x="-132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015AD1-8D40-48B0-A0B8-045C5A35FD43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6CC6E2-B5CA-4162-8AA9-BD0D86F84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ax="1080" units="cm"/>
        </inkml:traceFormat>
        <inkml:channelProperties>
          <inkml:channelProperty channel="X" name="resolution" value="68.17427" units="1/cm"/>
          <inkml:channelProperty channel="Y" name="resolution" value="39.8524" units="1/cm"/>
        </inkml:channelProperties>
      </inkml:inkSource>
      <inkml:timestamp xml:id="ts0" timeString="2014-05-21T21:03:08.3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24906 35</inkml:trace>
  <inkml:trace contextRef="#ctx0" brushRef="#br0" timeOffset="402.9597">24906 35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8CC92E-71ED-4964-BCCC-7190B37C9F7C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6CA94F-7436-4D56-829C-55EBE88DF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591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5771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6446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Contractions are not used if they overlap the letter with the accent, but</a:t>
            </a:r>
            <a:r>
              <a:rPr lang="en-US" baseline="0" dirty="0" smtClean="0"/>
              <a:t> they can be used in the word if they do not overlap the accented letter.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5293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7401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0831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4958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1225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12098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example is using</a:t>
            </a:r>
            <a:r>
              <a:rPr lang="en-US" baseline="0" dirty="0" smtClean="0"/>
              <a:t> the French braille symbol for e with an acute accent (for studying French).</a:t>
            </a:r>
          </a:p>
          <a:p>
            <a:r>
              <a:rPr lang="en-US" baseline="0" dirty="0" smtClean="0"/>
              <a:t>See World Braille Usage or Duxbury for complete list of accented letters in foreign language codes.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87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7688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1188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72956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51094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33823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5988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88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219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71520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61CC-CCF5-4329-BCCA-AD17F8330F7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1103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2178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21809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when shape terminator is and is not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58156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53023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0868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04732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10360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81676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7673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7348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Typeforms</a:t>
            </a:r>
            <a:r>
              <a:rPr lang="en-US" dirty="0" smtClean="0"/>
              <a:t> do not always need to be indicated – only</a:t>
            </a:r>
            <a:r>
              <a:rPr lang="en-US" baseline="0" dirty="0" smtClean="0"/>
              <a:t> when they convey meaning.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417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8747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 Symbols</a:t>
            </a:r>
            <a:r>
              <a:rPr lang="en-US" baseline="0" dirty="0" smtClean="0"/>
              <a:t> page also lists all other new UEB symbols in 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0558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7477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dot locator for “mention” is used on the Special Symbols page as well as in transcriber’s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684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set_logo_white_www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885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kjou\Desktop\branding\work\public\ppt_kerry\assets\bg_bottom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95713"/>
            <a:ext cx="91440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9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1905000"/>
            <a:ext cx="4457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38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6108700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43CF-479D-4EA6-A024-344A5A35CE6B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5A546-96B5-4EED-BE36-1616F9B1B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kjou\Desktop\branding\work\public\ppt_kerry\assets\bg_bottom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95713"/>
            <a:ext cx="91440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36" descr="prcvi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98425"/>
            <a:ext cx="1828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6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6108700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8579-9D3F-4EF6-9DEB-1C59EC0277A5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45F2-8C7D-4286-AC4E-8FFD7183A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238D2-AE59-46D5-9E8B-25AD802035BF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AC55-0D58-4700-8947-CE1E6CC05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5E4F-3B88-445E-9EC4-0230D169D0FD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734C3-35EC-4BF7-9B05-E7A7CA4DF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0CB5-AE4C-4224-80AC-98CF8671723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38FDC-6158-4D71-BFD3-E98647943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48000" cy="685800"/>
          </a:xfrm>
        </p:spPr>
        <p:txBody>
          <a:bodyPr anchor="b"/>
          <a:lstStyle>
            <a:lvl1pPr algn="l">
              <a:defRPr sz="2000"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48000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7BF62-5C32-499F-890B-75459C3C57B8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A90C-0263-4B4A-8A4B-A1326E437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5CCDE-C2B8-49F8-8352-4A63FF23032C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E028-716F-4240-A7D8-A73B58B1C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6194-04E0-4B12-9CA5-F0DE358296ED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C98E-6BC2-4C45-B457-6BDA3A121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set_logo_white_www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885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kjou\Desktop\branding\work\public\ppt_kerry\assets\bg_bottom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95713"/>
            <a:ext cx="91440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A0A2-D1CD-4F88-800A-D796CFBE34C4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67885-05B9-4353-AE81-A33759E59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TOP01_b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9812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E3BE3C-EA3F-4DB5-B531-568817D7545A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96C017-811D-4149-9456-9C1F2A69C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 descr="prcvi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98425"/>
            <a:ext cx="1828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700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2C5FAB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»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http://www.google.ca/url?sa=i&amp;rct=j&amp;q=&amp;esrc=s&amp;source=images&amp;cd=&amp;cad=rja&amp;uact=8&amp;docid=SaSyJO58Oicu2M&amp;tbnid=bbCA2raOxQSf4M:&amp;ved=0CAUQjRw&amp;url=http://www.clipartbest.com/students-in-classroom-clipart&amp;ei=iqxNU6XdBNOuyASb_YCQAQ&amp;bvm=bv.64764171,d.aWw&amp;psig=AFQjCNH3cDaO0VUzpOdZ2VjntbXBPC2eSA&amp;ust=1397685739940922" TargetMode="Externa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b.org/ueb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622800" y="2336800"/>
          <a:ext cx="914400" cy="198438"/>
        </p:xfrm>
        <a:graphic>
          <a:graphicData uri="http://schemas.openxmlformats.org/presentationml/2006/ole">
            <p:oleObj spid="_x0000_s1026" name="Equation" r:id="rId4" imgW="435285" imgH="67710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xamples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4860" y="2510135"/>
            <a:ext cx="797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Cross out the odd word: hat, coat, glove, </a:t>
            </a:r>
            <a:r>
              <a:rPr lang="en-US" sz="2400" strike="sngStrike" dirty="0" smtClean="0"/>
              <a:t>apple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4860" y="3864931"/>
            <a:ext cx="7978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scientists originally studied thermodynamics, they were really studying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heat and thermal energy</a:t>
            </a:r>
            <a:r>
              <a:rPr lang="en-US" sz="2400" b="1" dirty="0" smtClean="0"/>
              <a:t>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895600"/>
            <a:ext cx="66463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,CROSS \ ! Odd ~w3 hat1 coat1</a:t>
            </a:r>
          </a:p>
          <a:p>
            <a:r>
              <a:rPr lang="en-US" sz="2400" dirty="0" smtClean="0">
                <a:latin typeface="SimBraille" pitchFamily="49" charset="0"/>
              </a:rPr>
              <a:t>Glove1 @#1apple4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4800600"/>
            <a:ext cx="70920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,:5 SCI5TI/s ORIG9ally /</a:t>
            </a:r>
            <a:r>
              <a:rPr lang="en-US" sz="2400" dirty="0" err="1" smtClean="0">
                <a:latin typeface="SimBraille" pitchFamily="49" charset="0"/>
              </a:rPr>
              <a:t>udi</a:t>
            </a:r>
            <a:r>
              <a:rPr lang="en-US" sz="2400" dirty="0" smtClean="0">
                <a:latin typeface="SimBraille" pitchFamily="49" charset="0"/>
              </a:rPr>
              <a:t>$</a:t>
            </a:r>
          </a:p>
          <a:p>
            <a:r>
              <a:rPr lang="en-US" sz="2400" dirty="0" smtClean="0">
                <a:latin typeface="SimBraille" pitchFamily="49" charset="0"/>
              </a:rPr>
              <a:t>!RMODYNAMICS1 !Y 7 R1LLY /UDY+ </a:t>
            </a:r>
          </a:p>
          <a:p>
            <a:r>
              <a:rPr lang="en-US" sz="2400" dirty="0" smtClean="0">
                <a:latin typeface="SimBraille" pitchFamily="49" charset="0"/>
              </a:rPr>
              <a:t>~#7h1t &amp; !RMAL 5]gy4~#'</a:t>
            </a:r>
            <a:endParaRPr lang="en-US" sz="2400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7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413" y="618327"/>
            <a:ext cx="8229600" cy="1143000"/>
          </a:xfrm>
        </p:spPr>
        <p:txBody>
          <a:bodyPr/>
          <a:lstStyle/>
          <a:p>
            <a:r>
              <a:rPr lang="en-US" b="1" dirty="0" smtClean="0"/>
              <a:t>Dot Locator for “Mention”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93693" y="2133600"/>
            <a:ext cx="2313295" cy="222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Oval Callout 6" descr="Bubble displaying contractions no longer used."/>
          <p:cNvSpPr/>
          <p:nvPr/>
        </p:nvSpPr>
        <p:spPr>
          <a:xfrm>
            <a:off x="4663213" y="3048000"/>
            <a:ext cx="3947387" cy="2514600"/>
          </a:xfrm>
          <a:prstGeom prst="wedgeEllipseCallout">
            <a:avLst>
              <a:gd name="adj1" fmla="val -49077"/>
              <a:gd name="adj2" fmla="val -5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>
              <a:buNone/>
            </a:pPr>
            <a:r>
              <a:rPr lang="en-US" sz="2400" dirty="0" smtClean="0"/>
              <a:t>Place the </a:t>
            </a:r>
            <a:r>
              <a:rPr lang="en-US" sz="2400" dirty="0"/>
              <a:t>dot locator </a:t>
            </a:r>
            <a:r>
              <a:rPr lang="en-US" sz="2400" dirty="0" smtClean="0"/>
              <a:t>for mention before the braille symbol and </a:t>
            </a:r>
            <a:r>
              <a:rPr lang="en-US" sz="2400" dirty="0" err="1" smtClean="0"/>
              <a:t>unspaced</a:t>
            </a:r>
            <a:r>
              <a:rPr lang="en-US" sz="2400" dirty="0" smtClean="0"/>
              <a:t> from it.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33400" y="2703016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dirty="0"/>
              <a:t>a dot locator for </a:t>
            </a:r>
            <a:r>
              <a:rPr lang="en-US" sz="2400" dirty="0" smtClean="0"/>
              <a:t>“mention”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set apart a braille </a:t>
            </a:r>
            <a:r>
              <a:rPr lang="en-US" sz="2400" dirty="0" smtClean="0"/>
              <a:t>symbol</a:t>
            </a:r>
          </a:p>
          <a:p>
            <a:r>
              <a:rPr lang="en-US" sz="2400" dirty="0" smtClean="0"/>
              <a:t>which </a:t>
            </a:r>
            <a:r>
              <a:rPr lang="en-US" sz="2400" dirty="0"/>
              <a:t>is under discussion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as </a:t>
            </a:r>
            <a:r>
              <a:rPr lang="en-US" sz="2400" dirty="0"/>
              <a:t>in a symbols list or </a:t>
            </a:r>
            <a:r>
              <a:rPr lang="en-US" sz="2400" dirty="0" smtClean="0"/>
              <a:t>a</a:t>
            </a:r>
          </a:p>
          <a:p>
            <a:r>
              <a:rPr lang="en-US" sz="2400" dirty="0" smtClean="0"/>
              <a:t>transcriber’s </a:t>
            </a:r>
            <a:r>
              <a:rPr lang="en-US" sz="2400" dirty="0"/>
              <a:t>note.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When the dot locator for</a:t>
            </a:r>
          </a:p>
          <a:p>
            <a:r>
              <a:rPr lang="en-US" sz="2400" dirty="0" smtClean="0"/>
              <a:t>mention is used, the symbol</a:t>
            </a:r>
          </a:p>
          <a:p>
            <a:r>
              <a:rPr lang="en-US" sz="2400" dirty="0" smtClean="0"/>
              <a:t>has </a:t>
            </a:r>
            <a:r>
              <a:rPr lang="en-US" sz="2400" b="1" dirty="0" smtClean="0"/>
              <a:t>no effect </a:t>
            </a:r>
            <a:r>
              <a:rPr lang="en-US" sz="2400" dirty="0" smtClean="0"/>
              <a:t>on the </a:t>
            </a:r>
          </a:p>
          <a:p>
            <a:r>
              <a:rPr lang="en-US" sz="2400" dirty="0" smtClean="0"/>
              <a:t>surrounding text.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057400"/>
            <a:ext cx="845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Dot locator for mention:	</a:t>
            </a:r>
            <a:r>
              <a:rPr lang="en-US" sz="2400" dirty="0" smtClean="0">
                <a:latin typeface="SimBraille" pitchFamily="49" charset="0"/>
              </a:rPr>
              <a:t>.= </a:t>
            </a:r>
            <a:r>
              <a:rPr lang="en-US" sz="2400" dirty="0" smtClean="0"/>
              <a:t>(followed by a braille symbol)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5638800"/>
            <a:ext cx="3145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</a:t>
            </a:r>
          </a:p>
          <a:p>
            <a:r>
              <a:rPr lang="en-US" sz="2400" dirty="0" smtClean="0"/>
              <a:t>Square</a:t>
            </a:r>
            <a:r>
              <a:rPr lang="en-US" dirty="0" smtClean="0"/>
              <a:t>	□	</a:t>
            </a:r>
            <a:r>
              <a:rPr lang="en-US" sz="2400" dirty="0" smtClean="0">
                <a:latin typeface="SimBraille" pitchFamily="49" charset="0"/>
              </a:rPr>
              <a:t>.=$#d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073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5087"/>
            <a:ext cx="8229600" cy="1143000"/>
          </a:xfrm>
        </p:spPr>
        <p:txBody>
          <a:bodyPr/>
          <a:lstStyle/>
          <a:p>
            <a:r>
              <a:rPr lang="en-US" b="1" dirty="0" smtClean="0"/>
              <a:t>Transcriber’s Note Indicators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525012"/>
            <a:ext cx="5000199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475887"/>
            <a:ext cx="669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the opening and closing transcriber’s note indicators to enclose a transcriber’s note. </a:t>
            </a:r>
          </a:p>
          <a:p>
            <a:r>
              <a:rPr lang="en-US" sz="2400" dirty="0" smtClean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4438471"/>
            <a:ext cx="77604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“Stop! I am </a:t>
            </a:r>
            <a:r>
              <a:rPr lang="en-US" sz="2400" dirty="0" smtClean="0">
                <a:solidFill>
                  <a:srgbClr val="FF0000"/>
                </a:solidFill>
              </a:rPr>
              <a:t>confused</a:t>
            </a:r>
            <a:r>
              <a:rPr lang="en-US" sz="2400" dirty="0" smtClean="0"/>
              <a:t>.”</a:t>
            </a:r>
          </a:p>
          <a:p>
            <a:r>
              <a:rPr lang="en-US" sz="2400" dirty="0" smtClean="0">
                <a:latin typeface="SimBraille" pitchFamily="49" charset="0"/>
              </a:rPr>
              <a:t>8,/op6 ,I am @#13fus$40 @.&lt;,!</a:t>
            </a:r>
          </a:p>
          <a:p>
            <a:r>
              <a:rPr lang="en-US" sz="2400" dirty="0" smtClean="0">
                <a:latin typeface="SimBraille" pitchFamily="49" charset="0"/>
              </a:rPr>
              <a:t>BRL SYMBOL .=@#1 %{s R$ TYPE=m4@.&gt;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2256687"/>
            <a:ext cx="63930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Opening transcriber’s note indicator 		</a:t>
            </a:r>
            <a:r>
              <a:rPr lang="en-US" sz="2400" dirty="0" smtClean="0">
                <a:latin typeface="SimBraille" pitchFamily="49" charset="0"/>
              </a:rPr>
              <a:t>@.&lt;</a:t>
            </a:r>
            <a:endParaRPr lang="en-US" sz="2400" dirty="0" smtClean="0"/>
          </a:p>
          <a:p>
            <a:r>
              <a:rPr lang="en-US" sz="2400" dirty="0" smtClean="0"/>
              <a:t>Closing transcriber’s note indicator		</a:t>
            </a:r>
            <a:r>
              <a:rPr lang="en-US" sz="2400" dirty="0" smtClean="0">
                <a:latin typeface="SimBraille" pitchFamily="49" charset="0"/>
              </a:rPr>
              <a:t>@.&gt;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980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525012"/>
            <a:ext cx="5000199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1600200"/>
            <a:ext cx="6040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Canada is located in the </a:t>
            </a:r>
            <a:r>
              <a:rPr lang="en-US" sz="2400" dirty="0" smtClean="0">
                <a:solidFill>
                  <a:srgbClr val="00B050"/>
                </a:solidFill>
              </a:rPr>
              <a:t>northern</a:t>
            </a:r>
            <a:r>
              <a:rPr lang="en-US" sz="2400" dirty="0" smtClean="0"/>
              <a:t> hemisphere.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429000"/>
            <a:ext cx="757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Type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amobae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/>
              <a:t>into Google to get the definition.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981200"/>
            <a:ext cx="7314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</a:t>
            </a:r>
            <a:r>
              <a:rPr lang="en-US" sz="2400" dirty="0" err="1" smtClean="0">
                <a:latin typeface="SimBraille" pitchFamily="49" charset="0"/>
              </a:rPr>
              <a:t>canada</a:t>
            </a:r>
            <a:r>
              <a:rPr lang="en-US" sz="2400" dirty="0" smtClean="0">
                <a:latin typeface="SimBraille" pitchFamily="49" charset="0"/>
              </a:rPr>
              <a:t> is </a:t>
            </a:r>
            <a:r>
              <a:rPr lang="en-US" sz="2400" dirty="0" err="1" smtClean="0">
                <a:latin typeface="SimBraille" pitchFamily="49" charset="0"/>
              </a:rPr>
              <a:t>locat</a:t>
            </a:r>
            <a:r>
              <a:rPr lang="en-US" sz="2400" dirty="0" smtClean="0">
                <a:latin typeface="SimBraille" pitchFamily="49" charset="0"/>
              </a:rPr>
              <a:t>$ 9 ! @#</a:t>
            </a:r>
            <a:r>
              <a:rPr lang="en-US" dirty="0" smtClean="0">
                <a:latin typeface="SimBraille" pitchFamily="49" charset="0"/>
              </a:rPr>
              <a:t>1</a:t>
            </a:r>
            <a:r>
              <a:rPr lang="en-US" sz="2400" dirty="0" smtClean="0">
                <a:latin typeface="SimBraille" pitchFamily="49" charset="0"/>
              </a:rPr>
              <a:t>nor!rn</a:t>
            </a:r>
          </a:p>
          <a:p>
            <a:r>
              <a:rPr lang="en-US" sz="2400" dirty="0" smtClean="0">
                <a:latin typeface="SimBraille" pitchFamily="49" charset="0"/>
              </a:rPr>
              <a:t>Hemisp"H4 @.&lt;,! BRL SYMBOL .=@#1</a:t>
            </a:r>
          </a:p>
          <a:p>
            <a:r>
              <a:rPr lang="en-US" sz="2400" dirty="0" smtClean="0">
                <a:latin typeface="SimBraille" pitchFamily="49" charset="0"/>
              </a:rPr>
              <a:t>%{S Gre5 TYPE=M4@.&gt;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7907" y="3810000"/>
            <a:ext cx="82060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,TYPE ~#1def9e ~#1amobae 9to ,GOOGLE</a:t>
            </a:r>
          </a:p>
          <a:p>
            <a:r>
              <a:rPr lang="en-US" sz="2400" dirty="0" smtClean="0">
                <a:latin typeface="SimBraille" pitchFamily="49" charset="0"/>
              </a:rPr>
              <a:t>To get ! Def9i;n4 @.&lt;,! BRL SYMBOL</a:t>
            </a:r>
          </a:p>
          <a:p>
            <a:r>
              <a:rPr lang="en-US" sz="2400" smtClean="0">
                <a:latin typeface="SimBraille" pitchFamily="49" charset="0"/>
              </a:rPr>
              <a:t>.=~#1 </a:t>
            </a:r>
            <a:r>
              <a:rPr lang="en-US" sz="2400" dirty="0" smtClean="0">
                <a:latin typeface="SimBraille" pitchFamily="49" charset="0"/>
              </a:rPr>
              <a:t>%{S ~WS 9 a di6]5t TYPE=M4@.&gt;</a:t>
            </a:r>
            <a:endParaRPr lang="en-US" sz="2400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9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Braille </a:t>
            </a:r>
            <a:r>
              <a:rPr lang="en-US" b="1" dirty="0"/>
              <a:t>these </a:t>
            </a:r>
            <a:r>
              <a:rPr lang="en-US" b="1" dirty="0" smtClean="0"/>
              <a:t>Sentences with Transcriber’s Notes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217003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live in a house, </a:t>
            </a:r>
            <a:r>
              <a:rPr lang="en-US" sz="2400" strike="sngStrike" dirty="0" smtClean="0"/>
              <a:t>castle</a:t>
            </a:r>
            <a:r>
              <a:rPr lang="en-US" sz="2400" dirty="0" smtClean="0"/>
              <a:t>, </a:t>
            </a:r>
            <a:r>
              <a:rPr lang="en-US" sz="2400" strike="sngStrike" dirty="0" smtClean="0"/>
              <a:t>boat.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114800"/>
            <a:ext cx="352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Maggie wore a </a:t>
            </a:r>
            <a:r>
              <a:rPr lang="en-US" sz="2400" dirty="0" smtClean="0">
                <a:solidFill>
                  <a:srgbClr val="0C397A"/>
                </a:solidFill>
              </a:rPr>
              <a:t>blue</a:t>
            </a:r>
            <a:r>
              <a:rPr lang="en-US" sz="2400" dirty="0" smtClean="0"/>
              <a:t> dress.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82060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,I live 9 a h\se1 @#1ca/le1</a:t>
            </a:r>
          </a:p>
          <a:p>
            <a:r>
              <a:rPr lang="en-US" sz="2400" dirty="0" smtClean="0">
                <a:latin typeface="SimBraille" pitchFamily="49" charset="0"/>
              </a:rPr>
              <a:t>@#1boat4 @.&lt;,! BRL SYMBOL .=@#1 %{s </a:t>
            </a:r>
          </a:p>
          <a:p>
            <a:r>
              <a:rPr lang="en-US" sz="2400" dirty="0" smtClean="0">
                <a:latin typeface="SimBraille" pitchFamily="49" charset="0"/>
              </a:rPr>
              <a:t>~WS T &gt;E CROSS$ \4@.&gt;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495800"/>
            <a:ext cx="82060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,ma7ie WORE A ~#1blue dress4 @.&lt;,!</a:t>
            </a:r>
          </a:p>
          <a:p>
            <a:r>
              <a:rPr lang="en-US" sz="2400" dirty="0" smtClean="0">
                <a:latin typeface="SimBraille" pitchFamily="49" charset="0"/>
              </a:rPr>
              <a:t>BRL SYMBOL .=~#1 %{s blue TYPE=M4@.&gt;</a:t>
            </a:r>
            <a:endParaRPr lang="en-US" sz="2400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46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0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893" y="409665"/>
            <a:ext cx="8229600" cy="1143000"/>
          </a:xfrm>
        </p:spPr>
        <p:txBody>
          <a:bodyPr/>
          <a:lstStyle/>
          <a:p>
            <a:r>
              <a:rPr lang="en-US" b="1" dirty="0" smtClean="0"/>
              <a:t>Accent Signs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93693" y="2133600"/>
            <a:ext cx="2313295" cy="222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Oval Callout 6" descr="Bubble displaying contractions no longer used."/>
          <p:cNvSpPr/>
          <p:nvPr/>
        </p:nvSpPr>
        <p:spPr>
          <a:xfrm>
            <a:off x="4953001" y="2819400"/>
            <a:ext cx="3886200" cy="3352800"/>
          </a:xfrm>
          <a:prstGeom prst="wedgeEllipseCallout">
            <a:avLst>
              <a:gd name="adj1" fmla="val -49077"/>
              <a:gd name="adj2" fmla="val -5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>
              <a:buNone/>
            </a:pPr>
            <a:r>
              <a:rPr lang="en-US" sz="2400" dirty="0" smtClean="0"/>
              <a:t>These common accents are made up of a prefix followed by a root. The accent sign immediately precedes the letter.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0827" y="1552665"/>
            <a:ext cx="8079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UEB, if a word has an accented letter, the accent can be represented by the following symbols (which apply to the next letter):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122977"/>
              </p:ext>
            </p:extLst>
          </p:nvPr>
        </p:nvGraphicFramePr>
        <p:xfrm>
          <a:off x="720136" y="2819400"/>
          <a:ext cx="3928064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73"/>
                <a:gridCol w="2380191"/>
                <a:gridCol w="990600"/>
              </a:tblGrid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́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acute  (over)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SimBraille" pitchFamily="49" charset="0"/>
                          <a:ea typeface="+mn-ea"/>
                          <a:cs typeface="+mn-cs"/>
                        </a:rPr>
                        <a:t>^/</a:t>
                      </a:r>
                      <a:endParaRPr lang="en-US" sz="2400" baseline="0" dirty="0">
                        <a:latin typeface="SimBraille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cedilla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SimBraille" pitchFamily="49" charset="0"/>
                          <a:ea typeface="+mn-ea"/>
                          <a:cs typeface="+mn-cs"/>
                        </a:rPr>
                        <a:t>^&amp;</a:t>
                      </a:r>
                      <a:endParaRPr lang="en-US" sz="2400" baseline="0" dirty="0">
                        <a:latin typeface="SimBraille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̊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circle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SimBraille" pitchFamily="49" charset="0"/>
                          <a:ea typeface="+mn-ea"/>
                          <a:cs typeface="+mn-cs"/>
                        </a:rPr>
                        <a:t>^$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SimBraille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̂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circumflex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SimBraille" pitchFamily="49" charset="0"/>
                          <a:ea typeface="+mn-ea"/>
                          <a:cs typeface="+mn-cs"/>
                        </a:rPr>
                        <a:t>^%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̈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diaeresis</a:t>
                      </a:r>
                      <a:r>
                        <a:rPr lang="en-US" sz="2400" dirty="0" smtClean="0"/>
                        <a:t>/umlaut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SimBraille" pitchFamily="49" charset="0"/>
                        </a:rPr>
                        <a:t>~3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̀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grave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SimBraille" pitchFamily="49" charset="0"/>
                          <a:ea typeface="+mn-ea"/>
                          <a:cs typeface="+mn-cs"/>
                        </a:rPr>
                        <a:t>^*</a:t>
                      </a:r>
                      <a:endParaRPr lang="en-US" sz="2400" baseline="0" dirty="0">
                        <a:latin typeface="SimBraille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̃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tilde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SimBraille" pitchFamily="49" charset="0"/>
                        </a:rPr>
                        <a:t>^]</a:t>
                      </a:r>
                      <a:endParaRPr lang="en-US" sz="2400" baseline="0" dirty="0">
                        <a:latin typeface="SimBraille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304939" y="3198168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latin typeface="SimBraille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61646" y="345830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55785" y="5539154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9924" y="453096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1646" y="4038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61646" y="6107723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1646" y="502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61646" y="303627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4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Examples: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7162800" cy="381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Comme</a:t>
            </a:r>
            <a:r>
              <a:rPr lang="en-US" sz="2400" dirty="0" smtClean="0"/>
              <a:t> ci </a:t>
            </a:r>
            <a:r>
              <a:rPr lang="en-US" sz="2400" dirty="0" err="1" smtClean="0"/>
              <a:t>comme</a:t>
            </a:r>
            <a:r>
              <a:rPr lang="en-US" sz="2400" dirty="0" smtClean="0"/>
              <a:t> </a:t>
            </a:r>
            <a:r>
              <a:rPr lang="en-US" sz="2400" dirty="0" err="1" smtClean="0"/>
              <a:t>ça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057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strike="sngStrike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14400" y="1905000"/>
            <a:ext cx="3244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Marie had a tête-à-tête.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40386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84" charset="0"/>
              <a:buNone/>
            </a:pPr>
            <a:r>
              <a:rPr lang="en-US" dirty="0" err="1" smtClean="0"/>
              <a:t>Ångström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2286000"/>
            <a:ext cx="6646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,M&gt;IE _H A T</a:t>
            </a:r>
            <a:r>
              <a:rPr lang="en-US" sz="2400" dirty="0" smtClean="0">
                <a:solidFill>
                  <a:srgbClr val="FF0000"/>
                </a:solidFill>
                <a:latin typeface="SimBraille" pitchFamily="49" charset="0"/>
              </a:rPr>
              <a:t>^%</a:t>
            </a:r>
            <a:r>
              <a:rPr lang="en-US" sz="2400" dirty="0" smtClean="0">
                <a:latin typeface="SimBraille" pitchFamily="49" charset="0"/>
              </a:rPr>
              <a:t>ETE-</a:t>
            </a:r>
            <a:r>
              <a:rPr lang="en-US" sz="2400" dirty="0" smtClean="0">
                <a:solidFill>
                  <a:srgbClr val="FF0000"/>
                </a:solidFill>
                <a:latin typeface="SimBraille" pitchFamily="49" charset="0"/>
              </a:rPr>
              <a:t>^*</a:t>
            </a:r>
            <a:r>
              <a:rPr lang="en-US" sz="2400" dirty="0" smtClean="0">
                <a:latin typeface="SimBraille" pitchFamily="49" charset="0"/>
              </a:rPr>
              <a:t>A-T</a:t>
            </a:r>
            <a:r>
              <a:rPr lang="en-US" sz="2400" dirty="0" smtClean="0">
                <a:solidFill>
                  <a:srgbClr val="FF0000"/>
                </a:solidFill>
                <a:latin typeface="SimBraille" pitchFamily="49" charset="0"/>
              </a:rPr>
              <a:t>^%</a:t>
            </a:r>
            <a:r>
              <a:rPr lang="en-US" sz="2400" dirty="0" smtClean="0">
                <a:latin typeface="SimBraille" pitchFamily="49" charset="0"/>
              </a:rPr>
              <a:t>ETE4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3352800"/>
            <a:ext cx="530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</a:t>
            </a:r>
            <a:r>
              <a:rPr lang="en-US" sz="2400" dirty="0" err="1" smtClean="0">
                <a:latin typeface="SimBraille" pitchFamily="49" charset="0"/>
              </a:rPr>
              <a:t>comme</a:t>
            </a:r>
            <a:r>
              <a:rPr lang="en-US" sz="2400" dirty="0" smtClean="0">
                <a:latin typeface="SimBraille" pitchFamily="49" charset="0"/>
              </a:rPr>
              <a:t> </a:t>
            </a:r>
            <a:r>
              <a:rPr lang="en-US" sz="2400" dirty="0" err="1" smtClean="0">
                <a:latin typeface="SimBraille" pitchFamily="49" charset="0"/>
              </a:rPr>
              <a:t>ci</a:t>
            </a:r>
            <a:r>
              <a:rPr lang="en-US" sz="2400" dirty="0" smtClean="0">
                <a:latin typeface="SimBraille" pitchFamily="49" charset="0"/>
              </a:rPr>
              <a:t> </a:t>
            </a:r>
            <a:r>
              <a:rPr lang="en-US" sz="2400" dirty="0" err="1" smtClean="0">
                <a:latin typeface="SimBraille" pitchFamily="49" charset="0"/>
              </a:rPr>
              <a:t>comme</a:t>
            </a:r>
            <a:r>
              <a:rPr lang="en-US" sz="2400" dirty="0" smtClean="0">
                <a:latin typeface="SimBraille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SimBraille" pitchFamily="49" charset="0"/>
              </a:rPr>
              <a:t>^&amp;</a:t>
            </a:r>
            <a:r>
              <a:rPr lang="en-US" sz="2400" dirty="0" smtClean="0">
                <a:latin typeface="SimBraille" pitchFamily="49" charset="0"/>
              </a:rPr>
              <a:t>ca444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49580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imBraille" pitchFamily="49" charset="0"/>
              </a:rPr>
              <a:t>~$</a:t>
            </a:r>
            <a:r>
              <a:rPr lang="en-US" sz="2400" dirty="0" err="1" smtClean="0">
                <a:latin typeface="SimBraille" pitchFamily="49" charset="0"/>
              </a:rPr>
              <a:t>Ang</a:t>
            </a:r>
            <a:r>
              <a:rPr lang="en-US" sz="2400" dirty="0" smtClean="0">
                <a:latin typeface="SimBraille" pitchFamily="49" charset="0"/>
              </a:rPr>
              <a:t>/r</a:t>
            </a:r>
            <a:r>
              <a:rPr lang="en-US" sz="2400" dirty="0" smtClean="0">
                <a:solidFill>
                  <a:srgbClr val="FF0000"/>
                </a:solidFill>
                <a:latin typeface="SimBraille" pitchFamily="49" charset="0"/>
              </a:rPr>
              <a:t>~3</a:t>
            </a:r>
            <a:r>
              <a:rPr lang="en-US" sz="2400" dirty="0" smtClean="0">
                <a:latin typeface="SimBraille" pitchFamily="49" charset="0"/>
              </a:rPr>
              <a:t>om</a:t>
            </a:r>
            <a:endParaRPr lang="en-US" sz="2400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6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09" y="3276600"/>
            <a:ext cx="71628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 am </a:t>
            </a:r>
            <a:r>
              <a:rPr lang="en-US" sz="2400" dirty="0" err="1" smtClean="0"/>
              <a:t>très</a:t>
            </a:r>
            <a:r>
              <a:rPr lang="en-US" sz="2400" dirty="0" smtClean="0"/>
              <a:t> </a:t>
            </a:r>
            <a:r>
              <a:rPr lang="en-US" sz="2400" dirty="0" err="1" smtClean="0"/>
              <a:t>fatigué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057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strike="sngStrike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14400" y="2250718"/>
            <a:ext cx="3536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His name is </a:t>
            </a:r>
            <a:r>
              <a:rPr lang="en-US" sz="2400" dirty="0" err="1" smtClean="0"/>
              <a:t>Señor</a:t>
            </a:r>
            <a:r>
              <a:rPr lang="en-US" sz="2400" dirty="0" smtClean="0"/>
              <a:t> Gomez.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590800"/>
            <a:ext cx="575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,8 "n is ,se^]nor ,GOMEZ4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3657600"/>
            <a:ext cx="530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,I am </a:t>
            </a:r>
            <a:r>
              <a:rPr lang="en-US" sz="2400" dirty="0" err="1" smtClean="0">
                <a:latin typeface="SimBraille" pitchFamily="49" charset="0"/>
              </a:rPr>
              <a:t>tr</a:t>
            </a:r>
            <a:r>
              <a:rPr lang="en-US" sz="2400" dirty="0" smtClean="0">
                <a:latin typeface="SimBraille" pitchFamily="49" charset="0"/>
              </a:rPr>
              <a:t>^*</a:t>
            </a:r>
            <a:r>
              <a:rPr lang="en-US" sz="2400" dirty="0" err="1" smtClean="0">
                <a:latin typeface="SimBraille" pitchFamily="49" charset="0"/>
              </a:rPr>
              <a:t>es</a:t>
            </a:r>
            <a:r>
              <a:rPr lang="en-US" sz="2400" dirty="0" smtClean="0">
                <a:latin typeface="SimBraille" pitchFamily="49" charset="0"/>
              </a:rPr>
              <a:t> </a:t>
            </a:r>
            <a:r>
              <a:rPr lang="en-US" sz="2400" dirty="0" err="1" smtClean="0">
                <a:latin typeface="SimBraille" pitchFamily="49" charset="0"/>
              </a:rPr>
              <a:t>fatigu</a:t>
            </a:r>
            <a:r>
              <a:rPr lang="en-US" sz="2400" dirty="0" smtClean="0">
                <a:latin typeface="SimBraille" pitchFamily="49" charset="0"/>
              </a:rPr>
              <a:t>^/e4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343400"/>
            <a:ext cx="319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I’ll meet you at the café.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4724400"/>
            <a:ext cx="575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,I'll meet y at ! </a:t>
            </a:r>
            <a:r>
              <a:rPr lang="en-US" sz="2400" dirty="0" err="1" smtClean="0">
                <a:latin typeface="SimBraille" pitchFamily="49" charset="0"/>
              </a:rPr>
              <a:t>caf</a:t>
            </a:r>
            <a:r>
              <a:rPr lang="en-US" sz="2400" dirty="0" smtClean="0">
                <a:latin typeface="SimBraille" pitchFamily="49" charset="0"/>
              </a:rPr>
              <a:t>~/e4</a:t>
            </a:r>
            <a:endParaRPr lang="en-US" sz="2400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91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  <p:bldP spid="12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413" y="983033"/>
            <a:ext cx="8229600" cy="1143000"/>
          </a:xfrm>
        </p:spPr>
        <p:txBody>
          <a:bodyPr/>
          <a:lstStyle/>
          <a:p>
            <a:r>
              <a:rPr lang="en-US" b="1" dirty="0" smtClean="0"/>
              <a:t>Foreign Language in</a:t>
            </a:r>
            <a:br>
              <a:rPr lang="en-US" b="1" dirty="0" smtClean="0"/>
            </a:br>
            <a:r>
              <a:rPr lang="en-US" b="1" dirty="0" smtClean="0"/>
              <a:t>English Text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93693" y="2133600"/>
            <a:ext cx="2313295" cy="222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Oval Callout 6" descr="Bubble displaying contractions no longer used."/>
          <p:cNvSpPr/>
          <p:nvPr/>
        </p:nvSpPr>
        <p:spPr>
          <a:xfrm>
            <a:off x="4495801" y="2514600"/>
            <a:ext cx="3657600" cy="2819400"/>
          </a:xfrm>
          <a:prstGeom prst="wedgeEllipseCallout">
            <a:avLst>
              <a:gd name="adj1" fmla="val -49077"/>
              <a:gd name="adj2" fmla="val -5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>
              <a:buNone/>
            </a:pPr>
            <a:r>
              <a:rPr lang="en-US" sz="2400" dirty="0"/>
              <a:t>Use </a:t>
            </a:r>
            <a:r>
              <a:rPr lang="en-US" sz="2400" dirty="0" err="1" smtClean="0"/>
              <a:t>uncontracted</a:t>
            </a:r>
            <a:r>
              <a:rPr lang="en-US" sz="2400" dirty="0" smtClean="0"/>
              <a:t> </a:t>
            </a:r>
            <a:r>
              <a:rPr lang="en-US" sz="2400" dirty="0"/>
              <a:t>braille </a:t>
            </a:r>
            <a:r>
              <a:rPr lang="en-US" sz="2400" dirty="0" smtClean="0"/>
              <a:t>where </a:t>
            </a:r>
            <a:r>
              <a:rPr lang="en-US" sz="2400" dirty="0"/>
              <a:t>foreign </a:t>
            </a:r>
            <a:r>
              <a:rPr lang="en-US" sz="2400" dirty="0" smtClean="0"/>
              <a:t>words are shown in a distinctive </a:t>
            </a:r>
            <a:r>
              <a:rPr lang="en-US" sz="2400" dirty="0" err="1" smtClean="0"/>
              <a:t>typeform</a:t>
            </a:r>
            <a:r>
              <a:rPr lang="en-US" sz="2400" dirty="0" smtClean="0"/>
              <a:t>.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048000"/>
            <a:ext cx="32216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 contracted braille for </a:t>
            </a:r>
            <a:r>
              <a:rPr lang="en-US" sz="2400" dirty="0" smtClean="0"/>
              <a:t>foreign anglicized </a:t>
            </a:r>
            <a:r>
              <a:rPr lang="en-US" sz="2400" dirty="0"/>
              <a:t>words when they occur in English </a:t>
            </a:r>
            <a:r>
              <a:rPr lang="en-US" sz="2400" dirty="0" smtClean="0"/>
              <a:t>text unless there is an accent within the contraction. 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65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Examples</a:t>
            </a:r>
            <a:endParaRPr lang="en-US" b="1" dirty="0"/>
          </a:p>
        </p:txBody>
      </p:sp>
      <p:sp>
        <p:nvSpPr>
          <p:cNvPr id="7" name="TextBox 6" descr="Arrow poin"/>
          <p:cNvSpPr txBox="1"/>
          <p:nvPr/>
        </p:nvSpPr>
        <p:spPr>
          <a:xfrm>
            <a:off x="914400" y="2057400"/>
            <a:ext cx="3841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Bonjour</a:t>
            </a:r>
            <a:r>
              <a:rPr lang="en-US" sz="2400" dirty="0" smtClean="0"/>
              <a:t>, how are you today? </a:t>
            </a:r>
            <a:endParaRPr lang="en-US" sz="2400" strike="sngStrike" dirty="0" smtClean="0"/>
          </a:p>
        </p:txBody>
      </p:sp>
      <p:sp>
        <p:nvSpPr>
          <p:cNvPr id="6" name="TextBox 5" descr="SimBraille showing: [opening italic indicator] Bonjour [closing italic indicator], how are you today?&quot;"/>
          <p:cNvSpPr txBox="1"/>
          <p:nvPr/>
        </p:nvSpPr>
        <p:spPr>
          <a:xfrm>
            <a:off x="914400" y="2590800"/>
            <a:ext cx="530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.1,bonjour1 H{ &gt;E Y TD8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10" name="Left Arrow 9" descr="Arrow pointing to the sentence &quot;Bonjour, how are you today?&quot;, where &quot;Bonjour&quot; is italicized."/>
          <p:cNvSpPr/>
          <p:nvPr/>
        </p:nvSpPr>
        <p:spPr>
          <a:xfrm>
            <a:off x="5334000" y="2057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53200" y="1905000"/>
            <a:ext cx="17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Italics – no</a:t>
            </a:r>
          </a:p>
          <a:p>
            <a:r>
              <a:rPr lang="en-US" sz="2400" dirty="0" smtClean="0"/>
              <a:t>contractions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429000"/>
            <a:ext cx="402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rendezvous at 9 o’clock.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3886200"/>
            <a:ext cx="6200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,We R5DEzV\S AT #I O'clock4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11" name="Left Arrow 10" descr="Arrow pointing to the sentence &quot;We rendevous at 9 o’clock.&quot;, which has no italic text."/>
          <p:cNvSpPr/>
          <p:nvPr/>
        </p:nvSpPr>
        <p:spPr>
          <a:xfrm>
            <a:off x="4953000" y="3429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72200" y="3200400"/>
            <a:ext cx="17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italics –</a:t>
            </a:r>
          </a:p>
          <a:p>
            <a:r>
              <a:rPr lang="en-US" sz="2400" dirty="0" smtClean="0"/>
              <a:t>contractions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121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" y="-533400"/>
            <a:ext cx="9372600" cy="4343400"/>
          </a:xfrm>
        </p:spPr>
        <p:txBody>
          <a:bodyPr/>
          <a:lstStyle/>
          <a:p>
            <a:r>
              <a:rPr lang="en-US" sz="5200" b="1" dirty="0">
                <a:latin typeface="Arial" pitchFamily="84" charset="0"/>
                <a:cs typeface="ＭＳ Ｐゴシック" pitchFamily="84" charset="-128"/>
              </a:rPr>
              <a:t/>
            </a:r>
            <a:br>
              <a:rPr lang="en-US" sz="5200" b="1" dirty="0">
                <a:latin typeface="Arial" pitchFamily="84" charset="0"/>
                <a:cs typeface="ＭＳ Ｐゴシック" pitchFamily="84" charset="-128"/>
              </a:rPr>
            </a:br>
            <a:r>
              <a:rPr lang="en-US" sz="5200" b="1" dirty="0" smtClean="0">
                <a:latin typeface="SimBraille" pitchFamily="49" charset="0"/>
                <a:cs typeface="ＭＳ Ｐゴシック" pitchFamily="84" charset="-128"/>
              </a:rPr>
              <a:t>,,</a:t>
            </a:r>
            <a:r>
              <a:rPr lang="en-US" sz="5200" b="1" dirty="0" err="1" smtClean="0">
                <a:latin typeface="SimBraille" pitchFamily="49" charset="0"/>
                <a:cs typeface="ＭＳ Ｐゴシック" pitchFamily="84" charset="-128"/>
              </a:rPr>
              <a:t>ueb</a:t>
            </a:r>
            <a:r>
              <a:rPr lang="en-US" sz="5200" b="1" dirty="0" smtClean="0">
                <a:latin typeface="SimBraille" pitchFamily="49" charset="0"/>
                <a:cs typeface="ＭＳ Ｐゴシック" pitchFamily="84" charset="-128"/>
              </a:rPr>
              <a:t/>
            </a:r>
            <a:br>
              <a:rPr lang="en-US" sz="5200" b="1" dirty="0" smtClean="0">
                <a:latin typeface="SimBraille" pitchFamily="49" charset="0"/>
                <a:cs typeface="ＭＳ Ｐゴシック" pitchFamily="84" charset="-128"/>
              </a:rPr>
            </a:br>
            <a:r>
              <a:rPr lang="en-US" sz="5200" b="1" dirty="0" smtClean="0">
                <a:latin typeface="Arial" pitchFamily="84" charset="0"/>
                <a:cs typeface="ＭＳ Ｐゴシック" pitchFamily="84" charset="-128"/>
              </a:rPr>
              <a:t>Unified English Braille</a:t>
            </a:r>
            <a:br>
              <a:rPr lang="en-US" sz="5200" b="1" dirty="0" smtClean="0">
                <a:latin typeface="Arial" pitchFamily="84" charset="0"/>
                <a:cs typeface="ＭＳ Ｐゴシック" pitchFamily="84" charset="-128"/>
              </a:rPr>
            </a:br>
            <a:r>
              <a:rPr lang="en-US" sz="5200" b="1" dirty="0" smtClean="0">
                <a:latin typeface="Arial" pitchFamily="84" charset="0"/>
                <a:cs typeface="ＭＳ Ｐゴシック" pitchFamily="84" charset="-128"/>
              </a:rPr>
              <a:t>(UEB) from 4-7</a:t>
            </a:r>
            <a:endParaRPr lang="en-US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3429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Developed by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Chris Marshall</a:t>
            </a:r>
          </a:p>
          <a:p>
            <a:pPr marL="0" indent="0" algn="ctr">
              <a:buNone/>
            </a:pPr>
            <a:r>
              <a:rPr lang="en-US" dirty="0" smtClean="0"/>
              <a:t>Jennifer Jesso</a:t>
            </a:r>
          </a:p>
          <a:p>
            <a:pPr marL="0" indent="0" algn="ctr">
              <a:buNone/>
            </a:pPr>
            <a:r>
              <a:rPr lang="en-US" dirty="0" smtClean="0"/>
              <a:t>Ellen Hsieh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With assistance from the PRCVI Transcribers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9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600200"/>
            <a:ext cx="4439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were greeted by the maître d’.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819400"/>
            <a:ext cx="74081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i="1" dirty="0" err="1" smtClean="0"/>
              <a:t>Willkommen</a:t>
            </a:r>
            <a:r>
              <a:rPr lang="en-US" sz="2400" i="1" dirty="0" smtClean="0"/>
              <a:t> in Deutschland!</a:t>
            </a:r>
            <a:r>
              <a:rPr lang="en-US" sz="2400" dirty="0" smtClean="0"/>
              <a:t>” we were greeted when we</a:t>
            </a:r>
          </a:p>
          <a:p>
            <a:r>
              <a:rPr lang="en-US" sz="2400" dirty="0" smtClean="0"/>
              <a:t>arrived in Germany.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4648200"/>
            <a:ext cx="6346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She always bought clothes from The Bon Marché.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057400"/>
            <a:ext cx="709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,We 7 GREET$ BY ! MA^%ITRE ;D'4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657600"/>
            <a:ext cx="7760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8.7,WILLKOMMEN IN ,DEUTSCHLAND6.'0</a:t>
            </a:r>
          </a:p>
          <a:p>
            <a:r>
              <a:rPr lang="en-US" sz="2400" dirty="0" smtClean="0">
                <a:latin typeface="SimBraille" pitchFamily="49" charset="0"/>
              </a:rPr>
              <a:t>WE 7 GREET$ :5 WE &gt;RIV$ 9 ,G]_M4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7907" y="5105400"/>
            <a:ext cx="6200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,%E ALW B"\ CLO!S F ,! ,BON</a:t>
            </a:r>
          </a:p>
          <a:p>
            <a:r>
              <a:rPr lang="en-US" sz="2400" dirty="0" smtClean="0">
                <a:latin typeface="SimBraille" pitchFamily="49" charset="0"/>
              </a:rPr>
              <a:t>,M&gt;*~/e4</a:t>
            </a:r>
            <a:endParaRPr lang="en-US" sz="2400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85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10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Foreign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1981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In a book intended for language instruction such as French or Spanish, the accent signs for that language may be used instead of the UEB two-cell accent signs.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 that UEB punctuation and other signs are still used, unless the entire text is in a foreign language.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48768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84" charset="0"/>
              <a:buNone/>
            </a:pPr>
            <a:r>
              <a:rPr lang="en-US" i="1" dirty="0" err="1" smtClean="0"/>
              <a:t>Étude</a:t>
            </a:r>
            <a:r>
              <a:rPr lang="en-US" dirty="0" smtClean="0"/>
              <a:t> = study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484167"/>
            <a:ext cx="3749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.1,=</a:t>
            </a:r>
            <a:r>
              <a:rPr lang="en-US" sz="2400" dirty="0" err="1" smtClean="0">
                <a:latin typeface="SimBraille" pitchFamily="49" charset="0"/>
              </a:rPr>
              <a:t>tude</a:t>
            </a:r>
            <a:r>
              <a:rPr lang="en-US" sz="2400" dirty="0" smtClean="0">
                <a:latin typeface="SimBraille" pitchFamily="49" charset="0"/>
              </a:rPr>
              <a:t> "7 /</a:t>
            </a:r>
            <a:r>
              <a:rPr lang="en-US" sz="2400" dirty="0" err="1" smtClean="0">
                <a:latin typeface="SimBraille" pitchFamily="49" charset="0"/>
              </a:rPr>
              <a:t>udy</a:t>
            </a:r>
            <a:endParaRPr lang="en-US" sz="2400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Module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28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8" y="1069032"/>
            <a:ext cx="8229600" cy="1143000"/>
          </a:xfrm>
        </p:spPr>
        <p:txBody>
          <a:bodyPr/>
          <a:lstStyle/>
          <a:p>
            <a:r>
              <a:rPr lang="en-US" dirty="0" smtClean="0"/>
              <a:t>Algebra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522784" y="4572000"/>
            <a:ext cx="5410200" cy="1600200"/>
          </a:xfrm>
          <a:prstGeom prst="wedgeRoundRectCallout">
            <a:avLst>
              <a:gd name="adj1" fmla="val -57888"/>
              <a:gd name="adj2" fmla="val -402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 to the UEB Rulebook section 2.6 for more information about the “Standing Alone” rule.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362200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x + 4c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266771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 aware that</a:t>
            </a:r>
          </a:p>
          <a:p>
            <a:r>
              <a:rPr lang="en-US" dirty="0" smtClean="0"/>
              <a:t>algebra questions</a:t>
            </a:r>
          </a:p>
          <a:p>
            <a:r>
              <a:rPr lang="en-US" dirty="0" smtClean="0"/>
              <a:t>may look different</a:t>
            </a:r>
          </a:p>
          <a:p>
            <a:r>
              <a:rPr lang="en-US" dirty="0" smtClean="0"/>
              <a:t>depending on</a:t>
            </a:r>
          </a:p>
          <a:p>
            <a:r>
              <a:rPr lang="en-US" dirty="0" smtClean="0"/>
              <a:t>whether a grade 1</a:t>
            </a:r>
          </a:p>
          <a:p>
            <a:r>
              <a:rPr lang="en-US" dirty="0" smtClean="0"/>
              <a:t>indicator (symbol,</a:t>
            </a:r>
          </a:p>
          <a:p>
            <a:r>
              <a:rPr lang="en-US" dirty="0" smtClean="0"/>
              <a:t>word, passage) is</a:t>
            </a:r>
          </a:p>
          <a:p>
            <a:r>
              <a:rPr lang="en-US" dirty="0" smtClean="0"/>
              <a:t>used!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819400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;Y "7 x"6#d;C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286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 + 3 = 13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2743200"/>
            <a:ext cx="3304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#BX"6#C "7 #AC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3429000"/>
            <a:ext cx="47371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 that the numeric</a:t>
            </a:r>
          </a:p>
          <a:p>
            <a:r>
              <a:rPr lang="en-US" dirty="0" smtClean="0"/>
              <a:t>indicator also sets grade 1 mode.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47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1001" y="3124200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 = 2a - 4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057400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x + 4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1001" y="4191000"/>
            <a:ext cx="2744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5k + 1       for k = 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334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+ </a:t>
            </a:r>
            <a:r>
              <a:rPr lang="en-US" dirty="0" err="1" smtClean="0"/>
              <a:t>ab</a:t>
            </a:r>
            <a:r>
              <a:rPr lang="en-US" dirty="0" smtClean="0"/>
              <a:t> = ac</a:t>
            </a:r>
            <a:endParaRPr lang="en-US" baseline="30000" dirty="0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2057400" y="4038600"/>
          <a:ext cx="333375" cy="762000"/>
        </p:xfrm>
        <a:graphic>
          <a:graphicData uri="http://schemas.openxmlformats.org/presentationml/2006/ole">
            <p:oleObj spid="_x0000_s2050" name="Equation" r:id="rId4" imgW="152334" imgH="393529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86399" y="586740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D"6AB "7 ;ac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505200"/>
            <a:ext cx="35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</a:t>
            </a:r>
            <a:r>
              <a:rPr lang="en-US" dirty="0" err="1" smtClean="0">
                <a:latin typeface="SimBraille" pitchFamily="49" charset="0"/>
              </a:rPr>
              <a:t>Bx</a:t>
            </a:r>
            <a:r>
              <a:rPr lang="en-US" dirty="0" smtClean="0">
                <a:latin typeface="SimBraille" pitchFamily="49" charset="0"/>
              </a:rPr>
              <a:t> "7 #B;A"-#D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514600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;y "7 X"6#D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724400"/>
            <a:ext cx="5086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#EK"6#A#A/D = ;K "7 #C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593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185" y="381000"/>
            <a:ext cx="8229600" cy="1143000"/>
          </a:xfrm>
        </p:spPr>
        <p:txBody>
          <a:bodyPr/>
          <a:lstStyle/>
          <a:p>
            <a:r>
              <a:rPr lang="en-US" dirty="0" smtClean="0"/>
              <a:t>Emphasis of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114800"/>
            <a:ext cx="18288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 smtClean="0"/>
              <a:t>67</a:t>
            </a:r>
            <a:r>
              <a:rPr lang="fr-FR" dirty="0" smtClean="0"/>
              <a:t>845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600200"/>
            <a:ext cx="78357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use a </a:t>
            </a:r>
            <a:r>
              <a:rPr lang="en-US" dirty="0" err="1" smtClean="0"/>
              <a:t>typeform</a:t>
            </a:r>
            <a:r>
              <a:rPr lang="en-US" dirty="0" smtClean="0"/>
              <a:t> indicator with a digit,</a:t>
            </a:r>
          </a:p>
          <a:p>
            <a:r>
              <a:rPr lang="en-US" dirty="0" smtClean="0"/>
              <a:t>you need to repeat the numeric indicator before the next</a:t>
            </a:r>
          </a:p>
          <a:p>
            <a:r>
              <a:rPr lang="en-US" dirty="0" smtClean="0"/>
              <a:t>number (see Technical Guidelines section 2.7).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048000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67</a:t>
            </a:r>
            <a:r>
              <a:rPr lang="fr-FR" b="1" dirty="0" smtClean="0"/>
              <a:t>8</a:t>
            </a:r>
            <a:r>
              <a:rPr lang="fr-FR" dirty="0" smtClean="0"/>
              <a:t>45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505200"/>
            <a:ext cx="2190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#FG~2#HDE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334000"/>
            <a:ext cx="1042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6</a:t>
            </a:r>
            <a:r>
              <a:rPr lang="fr-FR" dirty="0" smtClean="0"/>
              <a:t>784</a:t>
            </a:r>
            <a:r>
              <a:rPr lang="fr-FR" u="sng" dirty="0" smtClean="0"/>
              <a:t>5</a:t>
            </a:r>
            <a:endParaRPr lang="fr-FR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14400" y="4648200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_1#fG_'#HDE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791200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_2#fGHD_2#E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24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54" y="481605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641791"/>
            <a:ext cx="5333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now, it is 3:0</a:t>
            </a:r>
            <a:r>
              <a:rPr lang="en-US" u="sng" dirty="0" smtClean="0"/>
              <a:t>5</a:t>
            </a:r>
            <a:r>
              <a:rPr lang="en-US" dirty="0" smtClean="0"/>
              <a:t> pm. You are late!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200400"/>
            <a:ext cx="7183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King Henry VIII passed away in 15</a:t>
            </a:r>
            <a:r>
              <a:rPr lang="en-US" b="1" dirty="0" smtClean="0"/>
              <a:t>47</a:t>
            </a:r>
            <a:r>
              <a:rPr lang="en-US" dirty="0" smtClean="0"/>
              <a:t>, not in 1500.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133600"/>
            <a:ext cx="7314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,"R N{1 X IS #C3#J_2#E PM4 ,Y &gt;E</a:t>
            </a:r>
          </a:p>
          <a:p>
            <a:r>
              <a:rPr lang="en-US" dirty="0" smtClean="0">
                <a:latin typeface="SimBraille" pitchFamily="49" charset="0"/>
              </a:rPr>
              <a:t>LATE6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2796" y="3613581"/>
            <a:ext cx="66463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,K+ ,H5RY ,,VIII PASS$ AWAY 9</a:t>
            </a:r>
          </a:p>
          <a:p>
            <a:r>
              <a:rPr lang="en-US" dirty="0" smtClean="0">
                <a:latin typeface="SimBraille" pitchFamily="49" charset="0"/>
              </a:rPr>
              <a:t>#AE~1#DG~'1 N 9 #AEJJ4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54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97169"/>
            <a:ext cx="8229600" cy="1143000"/>
          </a:xfrm>
        </p:spPr>
        <p:txBody>
          <a:bodyPr/>
          <a:lstStyle/>
          <a:p>
            <a:r>
              <a:rPr lang="en-US" dirty="0" smtClean="0"/>
              <a:t>Signs of Comparison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Less than or equal to ≤	</a:t>
            </a:r>
            <a:r>
              <a:rPr lang="en-US" dirty="0" smtClean="0">
                <a:latin typeface="SimBraille" pitchFamily="49" charset="0"/>
              </a:rPr>
              <a:t>_@&lt;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Greater than or equal to ≥	</a:t>
            </a:r>
            <a:r>
              <a:rPr lang="en-US" dirty="0" smtClean="0">
                <a:latin typeface="SimBraille" pitchFamily="49" charset="0"/>
              </a:rPr>
              <a:t>_@&gt;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equal to ≠ 		</a:t>
            </a:r>
            <a:r>
              <a:rPr lang="en-US" dirty="0" smtClean="0">
                <a:latin typeface="SimBraille" pitchFamily="49" charset="0"/>
              </a:rPr>
              <a:t>"7@: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Approximately equal ≐ 	</a:t>
            </a:r>
            <a:r>
              <a:rPr lang="en-US" dirty="0" smtClean="0">
                <a:latin typeface="SimBraille" pitchFamily="49" charset="0"/>
              </a:rPr>
              <a:t>"7~4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5638800" y="1752600"/>
            <a:ext cx="3124200" cy="2971800"/>
          </a:xfrm>
          <a:prstGeom prst="wedgeEllipseCallout">
            <a:avLst>
              <a:gd name="adj1" fmla="val -43886"/>
              <a:gd name="adj2" fmla="val -37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covered the basic signs of operation and comparison in UEB K-3, here are some more.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105400"/>
            <a:ext cx="76803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the ≠ and ≐ are composed of the = sign plus</a:t>
            </a:r>
          </a:p>
          <a:p>
            <a:r>
              <a:rPr lang="en-US" dirty="0" smtClean="0"/>
              <a:t>symbols for “cross through” and “dot over” the previous</a:t>
            </a:r>
          </a:p>
          <a:p>
            <a:r>
              <a:rPr lang="en-US" dirty="0" smtClean="0"/>
              <a:t>item—these are covered in more detail in the Technical</a:t>
            </a:r>
          </a:p>
          <a:p>
            <a:r>
              <a:rPr lang="en-US" dirty="0" smtClean="0"/>
              <a:t>Guidelines, Section 12.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34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1" y="4572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676400"/>
            <a:ext cx="195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≥ 0.25x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667000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≤ 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657600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≠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0" y="4648200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≐ 1</a:t>
            </a:r>
            <a:endParaRPr lang="en-US" dirty="0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838200" y="1600200"/>
          <a:ext cx="304800" cy="762000"/>
        </p:xfrm>
        <a:graphic>
          <a:graphicData uri="http://schemas.openxmlformats.org/presentationml/2006/ole">
            <p:oleObj spid="_x0000_s3074" name="Equation" r:id="rId4" imgW="139639" imgH="393529" progId="">
              <p:embed/>
            </p:oleObj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85800" y="3505200"/>
          <a:ext cx="333375" cy="762000"/>
        </p:xfrm>
        <a:graphic>
          <a:graphicData uri="http://schemas.openxmlformats.org/presentationml/2006/ole">
            <p:oleObj spid="_x0000_s3075" name="Equation" r:id="rId5" imgW="152334" imgH="393529" progId="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524000" y="3505200"/>
          <a:ext cx="444500" cy="762000"/>
        </p:xfrm>
        <a:graphic>
          <a:graphicData uri="http://schemas.openxmlformats.org/presentationml/2006/ole">
            <p:oleObj spid="_x0000_s3076" name="Equation" r:id="rId6" imgW="203112" imgH="393529" progId="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914400" y="4495800"/>
          <a:ext cx="611188" cy="762000"/>
        </p:xfrm>
        <a:graphic>
          <a:graphicData uri="http://schemas.openxmlformats.org/presentationml/2006/ole">
            <p:oleObj spid="_x0000_s3077" name="Equation" r:id="rId7" imgW="279279" imgH="393529" progId="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05000" y="2667000"/>
            <a:ext cx="2190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#C _@&lt; ;Y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1676400"/>
            <a:ext cx="35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#a/e _@&gt; #J4bex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3733800"/>
            <a:ext cx="35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#A/G "7@: #C/AD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5334000"/>
            <a:ext cx="35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#ii/AJJ "7~4 #A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83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	Practice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600200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+ 5 ≥ 3.5b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3542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(4+8) + (-3-10) ≤ y + 100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114800"/>
            <a:ext cx="2182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x 5 ≠ 36 ÷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5334000"/>
            <a:ext cx="223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0.555555 ≠ 1.0</a:t>
            </a:r>
            <a:endParaRPr lang="en-US" dirty="0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143000" y="1447800"/>
          <a:ext cx="333375" cy="762000"/>
        </p:xfrm>
        <a:graphic>
          <a:graphicData uri="http://schemas.openxmlformats.org/presentationml/2006/ole">
            <p:oleObj spid="_x0000_s4098" name="Equation" r:id="rId4" imgW="152334" imgH="393529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00400" y="1524000"/>
            <a:ext cx="4418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#A/d"6#E _@&gt; #C4E;b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2971800"/>
            <a:ext cx="5755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"&lt;#D"6#H"&gt;"6"&lt;"-#C"-#AJ"&gt;</a:t>
            </a:r>
          </a:p>
          <a:p>
            <a:r>
              <a:rPr lang="en-US" dirty="0" smtClean="0">
                <a:latin typeface="SimBraille" pitchFamily="49" charset="0"/>
              </a:rPr>
              <a:t>_@&lt; y"6#AJJ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715000"/>
            <a:ext cx="4418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#J4EEEEEE "7@: #A4J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495800"/>
            <a:ext cx="4418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#G"8#E "7@: #CF"/#D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142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  <p:bldP spid="13" grpId="0" build="allAtOnce"/>
      <p:bldP spid="1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this presentation, we will cover the changes to braille relevant for grades 4 to 7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Covers Literary, Math and Science content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This is a hands-on </a:t>
            </a:r>
            <a:r>
              <a:rPr lang="en-US" dirty="0" smtClean="0"/>
              <a:t>workshop, </a:t>
            </a:r>
            <a:r>
              <a:rPr lang="en-US" dirty="0"/>
              <a:t>please braille </a:t>
            </a:r>
            <a:r>
              <a:rPr lang="en-US" dirty="0" smtClean="0"/>
              <a:t>the </a:t>
            </a:r>
            <a:r>
              <a:rPr lang="en-US" dirty="0"/>
              <a:t>examples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show the changes, we have some examples in English Braille, American Edition (EBAE) and UEB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346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Simple Arrows</a:t>
            </a:r>
            <a:endParaRPr lang="en-US" dirty="0"/>
          </a:p>
        </p:txBody>
      </p:sp>
      <mc:AlternateContent xmlns:mc="http://schemas.openxmlformats.org/markup-compatibility/2006">
        <mc:Choice xmlns=""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8966160" y="12600"/>
              <a:ext cx="360" cy="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956800" y="324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Arrow indicator	</a:t>
            </a:r>
            <a:r>
              <a:rPr lang="en-US" dirty="0" smtClean="0">
                <a:latin typeface="SimBraille" pitchFamily="49" charset="0"/>
              </a:rPr>
              <a:t>\</a:t>
            </a:r>
            <a:endParaRPr lang="en-US" dirty="0" smtClean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dirty="0" smtClean="0"/>
              <a:t>Right (simple)	</a:t>
            </a:r>
            <a:r>
              <a:rPr lang="en-US" dirty="0" smtClean="0">
                <a:latin typeface="SimBraille" pitchFamily="49" charset="0"/>
              </a:rPr>
              <a:t>\o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Left (simple)		</a:t>
            </a:r>
            <a:r>
              <a:rPr lang="en-US" dirty="0" smtClean="0">
                <a:latin typeface="SimBraille" pitchFamily="49" charset="0"/>
              </a:rPr>
              <a:t>\{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Up (simple)		</a:t>
            </a:r>
            <a:r>
              <a:rPr lang="en-US" dirty="0" smtClean="0">
                <a:latin typeface="SimBraille" pitchFamily="49" charset="0"/>
              </a:rPr>
              <a:t>\+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 (simple)	</a:t>
            </a:r>
            <a:r>
              <a:rPr lang="en-US" dirty="0" smtClean="0">
                <a:latin typeface="SimBraille" pitchFamily="49" charset="0"/>
              </a:rPr>
              <a:t>\%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Oval Callout 15"/>
          <p:cNvSpPr/>
          <p:nvPr/>
        </p:nvSpPr>
        <p:spPr>
          <a:xfrm>
            <a:off x="5334000" y="1905000"/>
            <a:ext cx="3505200" cy="4114800"/>
          </a:xfrm>
          <a:prstGeom prst="wedgeEllipseCallout">
            <a:avLst>
              <a:gd name="adj1" fmla="val -49230"/>
              <a:gd name="adj2" fmla="val -7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/>
          </a:p>
          <a:p>
            <a:pPr algn="ctr"/>
            <a:r>
              <a:rPr lang="en-US" sz="2200" dirty="0" smtClean="0"/>
              <a:t>For more information about different kinds of arrows, please check the Guidelines </a:t>
            </a:r>
            <a:r>
              <a:rPr lang="en-US" sz="2200" dirty="0"/>
              <a:t>for Technical Material </a:t>
            </a:r>
            <a:r>
              <a:rPr lang="en-US" sz="2200" dirty="0" smtClean="0"/>
              <a:t>section 13 and the UEB Rulebook section 11.6.</a:t>
            </a:r>
            <a:endParaRPr lang="en-US" sz="2200" dirty="0"/>
          </a:p>
          <a:p>
            <a:pPr algn="ctr"/>
            <a:endParaRPr lang="en-US" sz="2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62200" y="2514600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286000" y="3429000"/>
            <a:ext cx="45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362200" y="4114800"/>
            <a:ext cx="0" cy="381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14600" y="4953000"/>
            <a:ext cx="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64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828800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London       Paris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048000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 the arrow to East wing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191000"/>
            <a:ext cx="4255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get to the moon, you go up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05959" y="3276600"/>
            <a:ext cx="228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98382" y="2057400"/>
            <a:ext cx="228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181600" y="4267200"/>
            <a:ext cx="0" cy="228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886200" y="5486400"/>
            <a:ext cx="1" cy="2323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533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Treasure is this way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2286000"/>
            <a:ext cx="3972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,LONDON ;\O ,P&gt;IS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3505200"/>
            <a:ext cx="6200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,FOLL{ ! &gt;R{ TO ,EA/ W+ ;\{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648200"/>
            <a:ext cx="6646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,TO GET TO ! MOON1 Y G UP ;\+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5791200"/>
            <a:ext cx="4863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,TR1SURE IS ? WAY ;\%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6" grpId="0" build="allAtOnce"/>
      <p:bldP spid="17" grpId="0" build="allAtOnce"/>
      <p:bldP spid="18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 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9248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Subscript	</a:t>
            </a:r>
            <a:r>
              <a:rPr lang="en-US" dirty="0" smtClean="0">
                <a:latin typeface="SimBraille" pitchFamily="49" charset="0"/>
              </a:rPr>
              <a:t>5			</a:t>
            </a:r>
            <a:r>
              <a:rPr lang="en-US" dirty="0" smtClean="0"/>
              <a:t>Superscript	</a:t>
            </a:r>
            <a:r>
              <a:rPr lang="en-US" dirty="0" smtClean="0">
                <a:latin typeface="SimBraille" pitchFamily="49" charset="0"/>
              </a:rPr>
              <a:t>9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638800" y="3505200"/>
            <a:ext cx="3352800" cy="2209800"/>
          </a:xfrm>
          <a:prstGeom prst="wedgeEllipseCallout">
            <a:avLst>
              <a:gd name="adj1" fmla="val -27517"/>
              <a:gd name="adj2" fmla="val -55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Remember: You may or may not need to use a grade 1 indicator!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876800"/>
            <a:ext cx="41953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,! =</a:t>
            </a:r>
            <a:r>
              <a:rPr lang="en-US" dirty="0" err="1" smtClean="0">
                <a:latin typeface="SimBraille" pitchFamily="49" charset="0"/>
              </a:rPr>
              <a:t>mula</a:t>
            </a:r>
            <a:r>
              <a:rPr lang="en-US" dirty="0" smtClean="0">
                <a:latin typeface="SimBraille" pitchFamily="49" charset="0"/>
              </a:rPr>
              <a:t> = </a:t>
            </a:r>
            <a:r>
              <a:rPr lang="en-US" dirty="0" err="1" smtClean="0">
                <a:latin typeface="SimBraille" pitchFamily="49" charset="0"/>
              </a:rPr>
              <a:t>wat</a:t>
            </a:r>
            <a:r>
              <a:rPr lang="en-US" dirty="0" smtClean="0">
                <a:latin typeface="SimBraille" pitchFamily="49" charset="0"/>
              </a:rPr>
              <a:t>] is</a:t>
            </a:r>
          </a:p>
          <a:p>
            <a:r>
              <a:rPr lang="en-US" dirty="0" smtClean="0">
                <a:latin typeface="SimBraille" pitchFamily="49" charset="0"/>
              </a:rPr>
              <a:t>,h;5#b,O4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495800"/>
            <a:ext cx="4163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formula for water is H</a:t>
            </a:r>
            <a:r>
              <a:rPr lang="en-US" baseline="-25000" dirty="0" smtClean="0"/>
              <a:t>2</a:t>
            </a:r>
            <a:r>
              <a:rPr lang="en-US" dirty="0" smtClean="0"/>
              <a:t>O.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7432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points X</a:t>
            </a:r>
            <a:r>
              <a:rPr lang="en-US" baseline="-25000" dirty="0" smtClean="0"/>
              <a:t>1</a:t>
            </a:r>
            <a:r>
              <a:rPr lang="en-US" dirty="0" smtClean="0"/>
              <a:t> and X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3124200"/>
            <a:ext cx="3972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,! Po9ts ,x;5#A &amp;</a:t>
            </a:r>
          </a:p>
          <a:p>
            <a:r>
              <a:rPr lang="en-US" dirty="0" smtClean="0">
                <a:latin typeface="SimBraille" pitchFamily="49" charset="0"/>
              </a:rPr>
              <a:t>,X;5#B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6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3581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solve this question, you need to find points A</a:t>
            </a:r>
            <a:r>
              <a:rPr lang="en-US" baseline="-25000" dirty="0" smtClean="0"/>
              <a:t>1</a:t>
            </a:r>
            <a:r>
              <a:rPr lang="en-US" dirty="0" smtClean="0"/>
              <a:t> and A</a:t>
            </a:r>
            <a:r>
              <a:rPr lang="en-US" baseline="-25000" dirty="0" smtClean="0"/>
              <a:t>2</a:t>
            </a:r>
            <a:r>
              <a:rPr lang="en-US" dirty="0" smtClean="0"/>
              <a:t>   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2133600"/>
            <a:ext cx="372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is Carbon dioxide. 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590800"/>
            <a:ext cx="6200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,C,O;5#B is ,C&gt;BON DIOXIDE4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038600"/>
            <a:ext cx="7760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,TO SOLVE ? "Q1 Y NE$ TO F9D PO9TS</a:t>
            </a:r>
          </a:p>
          <a:p>
            <a:r>
              <a:rPr lang="en-US" dirty="0" smtClean="0">
                <a:latin typeface="SimBraille" pitchFamily="49" charset="0"/>
              </a:rPr>
              <a:t>,A;5#A &amp; ,A;5#B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25780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2</a:t>
            </a:r>
            <a:r>
              <a:rPr lang="en-US" baseline="30000" dirty="0" smtClean="0"/>
              <a:t>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563880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,Solve #B9#H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57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10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60198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Crosshatch/hash/pound #		</a:t>
            </a:r>
            <a:r>
              <a:rPr lang="en-US" dirty="0" smtClean="0">
                <a:latin typeface="SimBraille" pitchFamily="49" charset="0"/>
              </a:rPr>
              <a:t>_?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Asterisk (star)  *	</a:t>
            </a:r>
            <a:r>
              <a:rPr lang="en-US" dirty="0" smtClean="0">
                <a:latin typeface="SimBraille" pitchFamily="49" charset="0"/>
              </a:rPr>
              <a:t>"9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Euro sign </a:t>
            </a:r>
            <a:r>
              <a:rPr lang="en-US" dirty="0" smtClean="0"/>
              <a:t>€		</a:t>
            </a:r>
            <a:r>
              <a:rPr lang="en-US" dirty="0" smtClean="0">
                <a:latin typeface="SimBraille" pitchFamily="49" charset="0"/>
              </a:rPr>
              <a:t>@e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Pound sign £		</a:t>
            </a:r>
            <a:r>
              <a:rPr lang="en-US" dirty="0" smtClean="0">
                <a:latin typeface="SimBraille" pitchFamily="49" charset="0"/>
              </a:rPr>
              <a:t>@l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181600" y="2895600"/>
            <a:ext cx="350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84" charset="0"/>
              <a:buNone/>
            </a:pPr>
            <a:r>
              <a:rPr lang="en-US" dirty="0" smtClean="0"/>
              <a:t>Pi</a:t>
            </a:r>
            <a:r>
              <a:rPr lang="en-US" dirty="0" smtClean="0">
                <a:latin typeface="SimBraille" pitchFamily="49" charset="0"/>
              </a:rPr>
              <a:t>          .p 	        </a:t>
            </a:r>
          </a:p>
          <a:p>
            <a:pPr>
              <a:buFont typeface="Arial" pitchFamily="84" charset="0"/>
              <a:buNone/>
            </a:pPr>
            <a:endParaRPr lang="en-US" dirty="0" smtClean="0">
              <a:latin typeface="SimBraille" pitchFamily="49" charset="0"/>
            </a:endParaRPr>
          </a:p>
          <a:p>
            <a:pPr>
              <a:buFont typeface="Arial" pitchFamily="84" charset="0"/>
              <a:buNone/>
            </a:pPr>
            <a:r>
              <a:rPr lang="en-US" dirty="0" smtClean="0"/>
              <a:t>Square root</a:t>
            </a:r>
          </a:p>
          <a:p>
            <a:pPr>
              <a:buNone/>
            </a:pPr>
            <a:r>
              <a:rPr lang="en-US" dirty="0" smtClean="0">
                <a:latin typeface="SimBraille" pitchFamily="49" charset="0"/>
              </a:rPr>
              <a:t>	</a:t>
            </a:r>
            <a:r>
              <a:rPr lang="en-US" dirty="0" smtClean="0"/>
              <a:t>Open radical	</a:t>
            </a:r>
            <a:r>
              <a:rPr lang="en-US" dirty="0" smtClean="0">
                <a:latin typeface="SimBraille" pitchFamily="49" charset="0"/>
              </a:rPr>
              <a:t>%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SimBraille" pitchFamily="49" charset="0"/>
              </a:rPr>
              <a:t>	</a:t>
            </a:r>
            <a:r>
              <a:rPr lang="en-US" dirty="0" smtClean="0"/>
              <a:t>Close radical	</a:t>
            </a:r>
            <a:r>
              <a:rPr lang="en-US" dirty="0" smtClean="0">
                <a:latin typeface="SimBraille" pitchFamily="49" charset="0"/>
              </a:rPr>
              <a:t>+</a:t>
            </a:r>
          </a:p>
          <a:p>
            <a:pPr>
              <a:buFont typeface="Arial" pitchFamily="84" charset="0"/>
              <a:buNone/>
            </a:pPr>
            <a:endParaRPr lang="en-US" dirty="0" smtClean="0">
              <a:latin typeface="SimBraille" pitchFamily="49" charset="0"/>
            </a:endParaRPr>
          </a:p>
          <a:p>
            <a:pPr>
              <a:buFont typeface="Arial" pitchFamily="84" charset="0"/>
              <a:buNone/>
            </a:pPr>
            <a:endParaRPr lang="en-US" dirty="0" smtClean="0">
              <a:latin typeface="SimBraille" pitchFamily="49" charset="0"/>
            </a:endParaRPr>
          </a:p>
          <a:p>
            <a:pPr>
              <a:buFont typeface="Arial" pitchFamily="84" charset="0"/>
              <a:buNone/>
            </a:pPr>
            <a:endParaRPr lang="en-US" dirty="0" smtClean="0">
              <a:latin typeface="SimBraille" pitchFamily="49" charset="0"/>
            </a:endParaRPr>
          </a:p>
          <a:p>
            <a:pPr>
              <a:buFont typeface="Arial" pitchFamily="84" charset="0"/>
              <a:buNone/>
            </a:pPr>
            <a:endParaRPr lang="en-US" dirty="0" smtClean="0">
              <a:latin typeface="SimBraille" pitchFamily="49" charset="0"/>
            </a:endParaRPr>
          </a:p>
          <a:p>
            <a:pPr>
              <a:buFont typeface="Arial" pitchFamily="84" charset="0"/>
              <a:buNone/>
            </a:pPr>
            <a:endParaRPr lang="en-US" dirty="0" smtClean="0">
              <a:latin typeface="SimBraille" pitchFamily="49" charset="0"/>
            </a:endParaRPr>
          </a:p>
          <a:p>
            <a:pPr>
              <a:buFont typeface="Arial" pitchFamily="84" charset="0"/>
              <a:buNone/>
            </a:pPr>
            <a:endParaRPr lang="en-US" dirty="0" smtClean="0">
              <a:latin typeface="SimBraille" pitchFamily="49" charset="0"/>
            </a:endParaRPr>
          </a:p>
          <a:p>
            <a:pPr>
              <a:buFont typeface="Arial" pitchFamily="84" charset="0"/>
              <a:buNone/>
            </a:pPr>
            <a:endParaRPr lang="en-US" dirty="0">
              <a:latin typeface="SimBraille" pitchFamily="49" charset="0"/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91001"/>
            <a:ext cx="457200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851" y="2971801"/>
            <a:ext cx="318549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5791200"/>
            <a:ext cx="7218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more symbols, see the UEB Rulebook page 20.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02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the </a:t>
            </a:r>
            <a:r>
              <a:rPr lang="en-US" dirty="0" err="1" smtClean="0"/>
              <a:t>hashtag</a:t>
            </a:r>
            <a:r>
              <a:rPr lang="en-US" dirty="0" smtClean="0"/>
              <a:t> #braille4ever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486400"/>
            <a:ext cx="304800" cy="29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5257800"/>
            <a:ext cx="72242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0" y="5334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2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5791200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;;%x+ is #b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410200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3.14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867400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.p "7 #C4AD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114800"/>
            <a:ext cx="5329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hat cost €15.00, which is £11.08.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743200"/>
            <a:ext cx="6084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need to type “book*” in the search box.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4495800"/>
            <a:ext cx="7983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,! HAT CO/ @e#AE4JJ1 : IS @l#AA4JH4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2057400"/>
            <a:ext cx="6869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,USE ! HA%TAG _?</a:t>
            </a:r>
            <a:r>
              <a:rPr lang="en-US" dirty="0" err="1" smtClean="0">
                <a:latin typeface="SimBraille" pitchFamily="49" charset="0"/>
              </a:rPr>
              <a:t>BRAILLE#d;EVER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3124200"/>
            <a:ext cx="7314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,Y NE$ TO TYPE 8BOOK"90 9 ! SE&gt;*</a:t>
            </a:r>
          </a:p>
          <a:p>
            <a:r>
              <a:rPr lang="en-US" dirty="0" smtClean="0">
                <a:latin typeface="SimBraille" pitchFamily="49" charset="0"/>
              </a:rPr>
              <a:t>BOX4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89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  <p:bldP spid="12" grpId="0" build="allAtOnce"/>
      <p:bldP spid="13" grpId="0" build="allAtOnce"/>
      <p:bldP spid="14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Module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110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Shape indicator		</a:t>
            </a:r>
            <a:r>
              <a:rPr lang="en-US" sz="2600" dirty="0" smtClean="0">
                <a:latin typeface="SimBraille" pitchFamily="49" charset="0"/>
              </a:rPr>
              <a:t>$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Filled shape indicator	</a:t>
            </a:r>
            <a:r>
              <a:rPr lang="en-US" sz="2600" dirty="0" smtClean="0">
                <a:latin typeface="SimBraille" pitchFamily="49" charset="0"/>
              </a:rPr>
              <a:t>_$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Shaded shape indicator	</a:t>
            </a:r>
            <a:r>
              <a:rPr lang="en-US" sz="2600" dirty="0" smtClean="0">
                <a:latin typeface="SimBraille" pitchFamily="49" charset="0"/>
              </a:rPr>
              <a:t>.$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Shape terminator		</a:t>
            </a:r>
            <a:r>
              <a:rPr lang="en-US" sz="2600" dirty="0" smtClean="0">
                <a:latin typeface="SimBraille" pitchFamily="49" charset="0"/>
              </a:rPr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Remember, the shape indicator followed by a space requires a grade 1 indicator.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715000" y="2286000"/>
            <a:ext cx="3200400" cy="3200400"/>
          </a:xfrm>
          <a:prstGeom prst="wedgeEllipseCallout">
            <a:avLst>
              <a:gd name="adj1" fmla="val -72425"/>
              <a:gd name="adj2" fmla="val 1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rules for shapes, refer to the Rulebook section 11.7 and the Technical Guidelines section 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05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14400" y="5105400"/>
            <a:ext cx="290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angle of      DEF?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Shapes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81200"/>
            <a:ext cx="48013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  <a:tabLst>
                <a:tab pos="3263900" algn="l"/>
              </a:tabLst>
            </a:pPr>
            <a:r>
              <a:rPr lang="en-US" dirty="0" smtClean="0"/>
              <a:t>Equilateral triangle		</a:t>
            </a:r>
            <a:r>
              <a:rPr lang="en-US" dirty="0" smtClean="0">
                <a:latin typeface="SimBraille" pitchFamily="49" charset="0"/>
              </a:rPr>
              <a:t>$#C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Square			</a:t>
            </a:r>
            <a:r>
              <a:rPr lang="en-US" dirty="0" smtClean="0">
                <a:latin typeface="SimBraille" pitchFamily="49" charset="0"/>
              </a:rPr>
              <a:t>$#D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Circle 				</a:t>
            </a:r>
            <a:r>
              <a:rPr lang="en-US" dirty="0" smtClean="0">
                <a:latin typeface="SimBraille" pitchFamily="49" charset="0"/>
              </a:rPr>
              <a:t>$=</a:t>
            </a:r>
          </a:p>
          <a:p>
            <a:pPr marL="0" indent="0">
              <a:buNone/>
            </a:pPr>
            <a:endParaRPr lang="en-US" dirty="0" smtClean="0">
              <a:latin typeface="SimBraille" pitchFamily="49" charset="0"/>
            </a:endParaRPr>
          </a:p>
          <a:p>
            <a:pPr marL="0" indent="0">
              <a:buNone/>
            </a:pPr>
            <a:r>
              <a:rPr lang="en-US" dirty="0" smtClean="0"/>
              <a:t>Parallelogram 		</a:t>
            </a:r>
            <a:r>
              <a:rPr lang="en-US" dirty="0" smtClean="0">
                <a:latin typeface="SimBraille" pitchFamily="49" charset="0"/>
              </a:rPr>
              <a:t>$@#D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5486400" y="3733800"/>
            <a:ext cx="3429000" cy="2895600"/>
          </a:xfrm>
          <a:prstGeom prst="wedgeEllipseCallout">
            <a:avLst>
              <a:gd name="adj1" fmla="val -24103"/>
              <a:gd name="adj2" fmla="val -609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latin typeface="Arial" pitchFamily="34" charset="0"/>
                <a:cs typeface="Arial" pitchFamily="34" charset="0"/>
              </a:rPr>
              <a:t>The shape terminator is needed to terminate an arrow when it is followed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unspaced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by letters or punctuation.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8840" y="2758440"/>
            <a:ext cx="36576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3596640" y="1996440"/>
            <a:ext cx="365760" cy="36576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20240" y="348234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3017520" y="4206240"/>
            <a:ext cx="640080" cy="36576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952240" y="5219700"/>
            <a:ext cx="21336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14400" y="5486400"/>
            <a:ext cx="3972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,:AT IS ! ANGLE (</a:t>
            </a:r>
          </a:p>
          <a:p>
            <a:r>
              <a:rPr lang="en-US" sz="2400" dirty="0" smtClean="0">
                <a:latin typeface="SimBraille" pitchFamily="49" charset="0"/>
              </a:rPr>
              <a:t>;$#D:,,DEF8</a:t>
            </a:r>
            <a:endParaRPr lang="en-US" sz="2400" dirty="0">
              <a:latin typeface="SimBraille" pitchFamily="49" charset="0"/>
            </a:endParaRPr>
          </a:p>
        </p:txBody>
      </p:sp>
      <p:pic>
        <p:nvPicPr>
          <p:cNvPr id="1026" name="Picture 2" descr="Image of a cirlce, rectangle, and tri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00200"/>
            <a:ext cx="35337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Braille the Examples</a:t>
            </a:r>
            <a:endParaRPr lang="en-US" b="1" dirty="0"/>
          </a:p>
        </p:txBody>
      </p:sp>
      <p:sp>
        <p:nvSpPr>
          <p:cNvPr id="4" name="Isosceles Triangle 3"/>
          <p:cNvSpPr/>
          <p:nvPr/>
        </p:nvSpPr>
        <p:spPr>
          <a:xfrm>
            <a:off x="1025769" y="2145323"/>
            <a:ext cx="2286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3124200"/>
            <a:ext cx="3486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the next shape?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{    ,    ,     ,     , …}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8169" y="2045677"/>
            <a:ext cx="885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ABC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514600"/>
            <a:ext cx="2412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;$#C:,,ABC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600200" y="3619500"/>
            <a:ext cx="228600" cy="2286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68400" y="3608483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36195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65400" y="3619500"/>
            <a:ext cx="2286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3962400"/>
            <a:ext cx="6019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,:AT IS ! NEXT %APE8</a:t>
            </a:r>
            <a:br>
              <a:rPr lang="en-US" dirty="0" smtClean="0">
                <a:latin typeface="SimBraille" pitchFamily="49" charset="0"/>
              </a:rPr>
            </a:br>
            <a:r>
              <a:rPr lang="en-US" dirty="0" smtClean="0">
                <a:latin typeface="SimBraille" pitchFamily="49" charset="0"/>
              </a:rPr>
              <a:t>_&lt;;$#D:1 _$#C:1 _$#D:1 .$=:1 444_&gt;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953000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sz="3200" dirty="0" smtClean="0"/>
              <a:t>○</a:t>
            </a:r>
            <a:r>
              <a:rPr lang="en-US" dirty="0" smtClean="0"/>
              <a:t> has no sides.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5410200"/>
            <a:ext cx="464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,A ;$= HAS NO sides4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3" grpId="0" build="allAtOnce"/>
      <p:bldP spid="1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r>
              <a:rPr lang="en-US" b="1" dirty="0" smtClean="0"/>
              <a:t>Module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453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clipartbest.com/cliparts/jcx/p6j/jcxp6jRc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124200"/>
            <a:ext cx="3200400" cy="32536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b="1" dirty="0" smtClean="0"/>
              <a:t>Multiplication and Division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568" y="1776046"/>
            <a:ext cx="5527431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Begin horizontal line mode		</a:t>
            </a:r>
            <a:r>
              <a:rPr lang="en-US" dirty="0" smtClean="0">
                <a:latin typeface="SimBraille" pitchFamily="49" charset="0"/>
              </a:rPr>
              <a:t>"3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Vertical line segment		</a:t>
            </a:r>
            <a:r>
              <a:rPr lang="en-US" dirty="0" smtClean="0">
                <a:latin typeface="SimBraille" pitchFamily="49" charset="0"/>
              </a:rPr>
              <a:t>_</a:t>
            </a:r>
            <a:endParaRPr lang="en-US" dirty="0" smtClean="0"/>
          </a:p>
        </p:txBody>
      </p:sp>
      <p:sp>
        <p:nvSpPr>
          <p:cNvPr id="7" name="Oval Callout 6"/>
          <p:cNvSpPr/>
          <p:nvPr/>
        </p:nvSpPr>
        <p:spPr>
          <a:xfrm>
            <a:off x="1371600" y="4038600"/>
            <a:ext cx="2895600" cy="2438400"/>
          </a:xfrm>
          <a:prstGeom prst="wedgeEllipseCallout">
            <a:avLst>
              <a:gd name="adj1" fmla="val 25880"/>
              <a:gd name="adj2" fmla="val -604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 Technical Guidelines, Section 4 for more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 bwMode="auto">
          <a:xfrm>
            <a:off x="457200" y="60239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2C5FAB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2C5FAB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2C5FAB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2C5FAB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2C5FAB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2C5FAB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2C5FAB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2C5FAB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2C5FAB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9pPr>
          </a:lstStyle>
          <a:p>
            <a:r>
              <a:rPr lang="en-US" dirty="0" smtClean="0"/>
              <a:t>Long Multiplication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123</a:t>
            </a:r>
          </a:p>
          <a:p>
            <a:r>
              <a:rPr lang="en-US" dirty="0" smtClean="0"/>
              <a:t>X  12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246</a:t>
            </a:r>
          </a:p>
          <a:p>
            <a:r>
              <a:rPr lang="en-US" dirty="0" smtClean="0"/>
              <a:t> 123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1476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3124200"/>
            <a:ext cx="1066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0" y="4191000"/>
            <a:ext cx="1066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57600" y="2057400"/>
            <a:ext cx="196720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##</a:t>
            </a:r>
          </a:p>
          <a:p>
            <a:r>
              <a:rPr lang="en-US" dirty="0" smtClean="0">
                <a:latin typeface="SimBraille" pitchFamily="49" charset="0"/>
              </a:rPr>
              <a:t>     ABC</a:t>
            </a:r>
          </a:p>
          <a:p>
            <a:r>
              <a:rPr lang="en-US" dirty="0" smtClean="0">
                <a:latin typeface="SimBraille" pitchFamily="49" charset="0"/>
              </a:rPr>
              <a:t>  "8  AB</a:t>
            </a:r>
          </a:p>
          <a:p>
            <a:r>
              <a:rPr lang="en-US" dirty="0" smtClean="0">
                <a:latin typeface="SimBraille" pitchFamily="49" charset="0"/>
              </a:rPr>
              <a:t>    "333</a:t>
            </a:r>
          </a:p>
          <a:p>
            <a:r>
              <a:rPr lang="en-US" dirty="0" smtClean="0">
                <a:latin typeface="SimBraille" pitchFamily="49" charset="0"/>
              </a:rPr>
              <a:t>     BDF</a:t>
            </a:r>
          </a:p>
          <a:p>
            <a:r>
              <a:rPr lang="en-US" dirty="0" smtClean="0">
                <a:latin typeface="SimBraille" pitchFamily="49" charset="0"/>
              </a:rPr>
              <a:t>    ABC</a:t>
            </a:r>
          </a:p>
          <a:p>
            <a:r>
              <a:rPr lang="en-US" dirty="0" smtClean="0">
                <a:latin typeface="SimBraille" pitchFamily="49" charset="0"/>
              </a:rPr>
              <a:t>    "333</a:t>
            </a:r>
          </a:p>
          <a:p>
            <a:r>
              <a:rPr lang="en-US" dirty="0" smtClean="0">
                <a:latin typeface="SimBraille" pitchFamily="49" charset="0"/>
              </a:rPr>
              <a:t>    ADGF</a:t>
            </a:r>
          </a:p>
          <a:p>
            <a:r>
              <a:rPr lang="en-US" dirty="0" smtClean="0">
                <a:latin typeface="SimBraille" pitchFamily="49" charset="0"/>
              </a:rPr>
              <a:t>#'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this Problem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1336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8123</a:t>
            </a:r>
          </a:p>
          <a:p>
            <a:r>
              <a:rPr lang="en-US" dirty="0" smtClean="0"/>
              <a:t>X     12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16246  </a:t>
            </a:r>
          </a:p>
          <a:p>
            <a:r>
              <a:rPr lang="en-US" dirty="0" smtClean="0"/>
              <a:t> 8123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97476 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3124200"/>
            <a:ext cx="1066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38200" y="4191000"/>
            <a:ext cx="1066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38600" y="2209800"/>
            <a:ext cx="219002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##</a:t>
            </a:r>
          </a:p>
          <a:p>
            <a:r>
              <a:rPr lang="en-US" dirty="0" smtClean="0">
                <a:latin typeface="SimBraille" pitchFamily="49" charset="0"/>
              </a:rPr>
              <a:t>     HABC</a:t>
            </a:r>
          </a:p>
          <a:p>
            <a:r>
              <a:rPr lang="en-US" dirty="0" smtClean="0">
                <a:latin typeface="SimBraille" pitchFamily="49" charset="0"/>
              </a:rPr>
              <a:t>  "8   AB</a:t>
            </a:r>
          </a:p>
          <a:p>
            <a:r>
              <a:rPr lang="en-US" dirty="0" smtClean="0">
                <a:latin typeface="SimBraille" pitchFamily="49" charset="0"/>
              </a:rPr>
              <a:t>    "3333</a:t>
            </a:r>
          </a:p>
          <a:p>
            <a:r>
              <a:rPr lang="en-US" dirty="0" smtClean="0">
                <a:latin typeface="SimBraille" pitchFamily="49" charset="0"/>
              </a:rPr>
              <a:t>    AFBDF</a:t>
            </a:r>
          </a:p>
          <a:p>
            <a:r>
              <a:rPr lang="en-US" dirty="0" smtClean="0">
                <a:latin typeface="SimBraille" pitchFamily="49" charset="0"/>
              </a:rPr>
              <a:t>    HABC</a:t>
            </a:r>
          </a:p>
          <a:p>
            <a:r>
              <a:rPr lang="en-US" dirty="0" smtClean="0">
                <a:latin typeface="SimBraille" pitchFamily="49" charset="0"/>
              </a:rPr>
              <a:t>    "3333</a:t>
            </a:r>
          </a:p>
          <a:p>
            <a:r>
              <a:rPr lang="en-US" dirty="0" smtClean="0">
                <a:latin typeface="SimBraille" pitchFamily="49" charset="0"/>
              </a:rPr>
              <a:t>    IGDGF</a:t>
            </a:r>
          </a:p>
          <a:p>
            <a:r>
              <a:rPr lang="en-US" dirty="0" smtClean="0">
                <a:latin typeface="SimBraille" pitchFamily="49" charset="0"/>
              </a:rPr>
              <a:t>#'</a:t>
            </a:r>
          </a:p>
          <a:p>
            <a:r>
              <a:rPr lang="en-US" dirty="0" smtClean="0">
                <a:latin typeface="SimBraille" pitchFamily="49" charset="0"/>
              </a:rPr>
              <a:t>   </a:t>
            </a:r>
          </a:p>
          <a:p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Long Division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2133600"/>
            <a:ext cx="304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93</a:t>
            </a:r>
          </a:p>
          <a:p>
            <a:r>
              <a:rPr lang="en-US" dirty="0" smtClean="0"/>
              <a:t>5     465  </a:t>
            </a:r>
          </a:p>
          <a:p>
            <a:r>
              <a:rPr lang="en-US" dirty="0" smtClean="0"/>
              <a:t>       45 </a:t>
            </a:r>
          </a:p>
          <a:p>
            <a:r>
              <a:rPr lang="en-US" dirty="0"/>
              <a:t> </a:t>
            </a:r>
            <a:r>
              <a:rPr lang="en-US" dirty="0" smtClean="0"/>
              <a:t>        15</a:t>
            </a:r>
          </a:p>
          <a:p>
            <a:r>
              <a:rPr lang="en-US" dirty="0"/>
              <a:t> </a:t>
            </a:r>
            <a:r>
              <a:rPr lang="en-US" dirty="0" smtClean="0"/>
              <a:t>        15</a:t>
            </a:r>
          </a:p>
          <a:p>
            <a:r>
              <a:rPr lang="en-US" dirty="0" smtClean="0"/>
              <a:t>           0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322656" y="2787896"/>
            <a:ext cx="1887144" cy="1606304"/>
            <a:chOff x="322656" y="2787896"/>
            <a:chExt cx="1887144" cy="160630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66800" y="2930826"/>
              <a:ext cx="1066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Arc 4"/>
            <p:cNvSpPr/>
            <p:nvPr/>
          </p:nvSpPr>
          <p:spPr>
            <a:xfrm rot="986372" flipV="1">
              <a:off x="322656" y="2787896"/>
              <a:ext cx="838200" cy="533400"/>
            </a:xfrm>
            <a:prstGeom prst="arc">
              <a:avLst>
                <a:gd name="adj1" fmla="val 20357521"/>
                <a:gd name="adj2" fmla="val 2120319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143000" y="3657600"/>
              <a:ext cx="1066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3000" y="4394200"/>
              <a:ext cx="1066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124200" y="2514600"/>
            <a:ext cx="168507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##</a:t>
            </a:r>
          </a:p>
          <a:p>
            <a:r>
              <a:rPr lang="en-US" dirty="0" smtClean="0">
                <a:latin typeface="SimBraille" pitchFamily="49" charset="0"/>
              </a:rPr>
              <a:t>       IC</a:t>
            </a:r>
          </a:p>
          <a:p>
            <a:r>
              <a:rPr lang="en-US" dirty="0" smtClean="0">
                <a:latin typeface="SimBraille" pitchFamily="49" charset="0"/>
              </a:rPr>
              <a:t>    "3333</a:t>
            </a:r>
          </a:p>
          <a:p>
            <a:r>
              <a:rPr lang="en-US" dirty="0" smtClean="0">
                <a:latin typeface="SimBraille" pitchFamily="49" charset="0"/>
              </a:rPr>
              <a:t>  E _ DFE</a:t>
            </a:r>
          </a:p>
          <a:p>
            <a:r>
              <a:rPr lang="en-US" dirty="0" smtClean="0">
                <a:latin typeface="SimBraille" pitchFamily="49" charset="0"/>
              </a:rPr>
              <a:t>      DE</a:t>
            </a:r>
          </a:p>
          <a:p>
            <a:r>
              <a:rPr lang="en-US" dirty="0" smtClean="0">
                <a:latin typeface="SimBraille" pitchFamily="49" charset="0"/>
              </a:rPr>
              <a:t>      "33</a:t>
            </a:r>
          </a:p>
          <a:p>
            <a:r>
              <a:rPr lang="en-US" dirty="0" smtClean="0">
                <a:latin typeface="SimBraille" pitchFamily="49" charset="0"/>
              </a:rPr>
              <a:t>       AE</a:t>
            </a:r>
          </a:p>
          <a:p>
            <a:r>
              <a:rPr lang="en-US" dirty="0" smtClean="0">
                <a:latin typeface="SimBraille" pitchFamily="49" charset="0"/>
              </a:rPr>
              <a:t>       AE</a:t>
            </a:r>
          </a:p>
          <a:p>
            <a:r>
              <a:rPr lang="en-US" dirty="0" smtClean="0">
                <a:latin typeface="SimBraille" pitchFamily="49" charset="0"/>
              </a:rPr>
              <a:t>      "33</a:t>
            </a:r>
          </a:p>
          <a:p>
            <a:r>
              <a:rPr lang="en-US" dirty="0" smtClean="0">
                <a:latin typeface="SimBraille" pitchFamily="49" charset="0"/>
              </a:rPr>
              <a:t>        J</a:t>
            </a:r>
          </a:p>
          <a:p>
            <a:r>
              <a:rPr lang="en-US" dirty="0" smtClean="0">
                <a:latin typeface="SimBraille" pitchFamily="49" charset="0"/>
              </a:rPr>
              <a:t>#'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this problem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2133600"/>
            <a:ext cx="2057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120  </a:t>
            </a:r>
          </a:p>
          <a:p>
            <a:r>
              <a:rPr lang="en-US" dirty="0" smtClean="0"/>
              <a:t>3    360  </a:t>
            </a:r>
          </a:p>
          <a:p>
            <a:r>
              <a:rPr lang="en-US" dirty="0" smtClean="0"/>
              <a:t>      3</a:t>
            </a:r>
          </a:p>
          <a:p>
            <a:r>
              <a:rPr lang="en-US" dirty="0"/>
              <a:t> </a:t>
            </a:r>
            <a:r>
              <a:rPr lang="en-US" dirty="0" smtClean="0"/>
              <a:t>       60</a:t>
            </a:r>
          </a:p>
          <a:p>
            <a:r>
              <a:rPr lang="en-US" dirty="0"/>
              <a:t> </a:t>
            </a:r>
            <a:r>
              <a:rPr lang="en-US" dirty="0" smtClean="0"/>
              <a:t>       60</a:t>
            </a:r>
          </a:p>
          <a:p>
            <a:r>
              <a:rPr lang="en-US" dirty="0"/>
              <a:t> </a:t>
            </a:r>
            <a:r>
              <a:rPr lang="en-US" dirty="0" smtClean="0"/>
              <a:t>         0</a:t>
            </a:r>
          </a:p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70830" y="2406896"/>
            <a:ext cx="1862770" cy="1606304"/>
            <a:chOff x="288686" y="2743200"/>
            <a:chExt cx="1862770" cy="160630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08456" y="2897147"/>
              <a:ext cx="1066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Arc 5"/>
            <p:cNvSpPr/>
            <p:nvPr/>
          </p:nvSpPr>
          <p:spPr>
            <a:xfrm rot="986372" flipV="1">
              <a:off x="288686" y="2743200"/>
              <a:ext cx="838200" cy="533400"/>
            </a:xfrm>
            <a:prstGeom prst="arc">
              <a:avLst>
                <a:gd name="adj1" fmla="val 20357521"/>
                <a:gd name="adj2" fmla="val 2120319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084656" y="3612904"/>
              <a:ext cx="1066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008456" y="4349504"/>
              <a:ext cx="1066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581400" y="2057400"/>
            <a:ext cx="168507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##</a:t>
            </a:r>
          </a:p>
          <a:p>
            <a:r>
              <a:rPr lang="en-US" dirty="0" smtClean="0">
                <a:latin typeface="SimBraille" pitchFamily="49" charset="0"/>
              </a:rPr>
              <a:t>      ABJ</a:t>
            </a:r>
          </a:p>
          <a:p>
            <a:r>
              <a:rPr lang="en-US" dirty="0" smtClean="0">
                <a:latin typeface="SimBraille" pitchFamily="49" charset="0"/>
              </a:rPr>
              <a:t>    "3333</a:t>
            </a:r>
          </a:p>
          <a:p>
            <a:r>
              <a:rPr lang="en-US" dirty="0" smtClean="0">
                <a:latin typeface="SimBraille" pitchFamily="49" charset="0"/>
              </a:rPr>
              <a:t>  C _ CFJ</a:t>
            </a:r>
          </a:p>
          <a:p>
            <a:r>
              <a:rPr lang="en-US" dirty="0" smtClean="0">
                <a:latin typeface="SimBraille" pitchFamily="49" charset="0"/>
              </a:rPr>
              <a:t>      C</a:t>
            </a:r>
          </a:p>
          <a:p>
            <a:r>
              <a:rPr lang="en-US" dirty="0" smtClean="0">
                <a:latin typeface="SimBraille" pitchFamily="49" charset="0"/>
              </a:rPr>
              <a:t>      "33</a:t>
            </a:r>
          </a:p>
          <a:p>
            <a:r>
              <a:rPr lang="en-US" dirty="0" smtClean="0">
                <a:latin typeface="SimBraille" pitchFamily="49" charset="0"/>
              </a:rPr>
              <a:t>       FJ</a:t>
            </a:r>
          </a:p>
          <a:p>
            <a:r>
              <a:rPr lang="en-US" dirty="0" smtClean="0">
                <a:latin typeface="SimBraille" pitchFamily="49" charset="0"/>
              </a:rPr>
              <a:t>       FJ</a:t>
            </a:r>
          </a:p>
          <a:p>
            <a:r>
              <a:rPr lang="en-US" dirty="0" smtClean="0">
                <a:latin typeface="SimBraille" pitchFamily="49" charset="0"/>
              </a:rPr>
              <a:t>      "33</a:t>
            </a:r>
          </a:p>
          <a:p>
            <a:r>
              <a:rPr lang="en-US" dirty="0" smtClean="0">
                <a:latin typeface="SimBraille" pitchFamily="49" charset="0"/>
              </a:rPr>
              <a:t>        J</a:t>
            </a:r>
          </a:p>
          <a:p>
            <a:r>
              <a:rPr lang="en-US" dirty="0" smtClean="0">
                <a:latin typeface="SimBraille" pitchFamily="49" charset="0"/>
              </a:rPr>
              <a:t>#'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11" y="152400"/>
            <a:ext cx="8229600" cy="1143000"/>
          </a:xfrm>
        </p:spPr>
        <p:txBody>
          <a:bodyPr/>
          <a:lstStyle/>
          <a:p>
            <a:r>
              <a:rPr lang="en-US" dirty="0" smtClean="0"/>
              <a:t>Tally Marks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6719" y="14478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Tally  mark		</a:t>
            </a:r>
            <a:r>
              <a:rPr lang="en-US" dirty="0" smtClean="0">
                <a:latin typeface="SimBraille" pitchFamily="49" charset="0"/>
              </a:rPr>
              <a:t>_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 tally marks with</a:t>
            </a:r>
          </a:p>
          <a:p>
            <a:pPr marL="0" indent="0">
              <a:buNone/>
            </a:pPr>
            <a:r>
              <a:rPr lang="en-US" dirty="0" smtClean="0"/>
              <a:t>strike through 	</a:t>
            </a:r>
            <a:r>
              <a:rPr lang="en-US" dirty="0" smtClean="0">
                <a:latin typeface="SimBraille" pitchFamily="49" charset="0"/>
              </a:rPr>
              <a:t>____3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Here is the example: </a:t>
            </a:r>
          </a:p>
          <a:p>
            <a:pPr marL="0" indent="0">
              <a:buNone/>
            </a:pPr>
            <a:r>
              <a:rPr lang="en-US" dirty="0" smtClean="0"/>
              <a:t>Thirteen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Oval Callout 8"/>
          <p:cNvSpPr/>
          <p:nvPr/>
        </p:nvSpPr>
        <p:spPr>
          <a:xfrm>
            <a:off x="4876800" y="1676400"/>
            <a:ext cx="4038600" cy="3200400"/>
          </a:xfrm>
          <a:prstGeom prst="wedgeEllipseCallout">
            <a:avLst>
              <a:gd name="adj1" fmla="val -65240"/>
              <a:gd name="adj2" fmla="val -28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is the same as vertical line segment.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See Technical Guidelines Section 4.2 for more information.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68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92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288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12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384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90800" y="5181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44769" y="5228492"/>
            <a:ext cx="6858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412631" y="5216769"/>
            <a:ext cx="6858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3400" y="5562600"/>
            <a:ext cx="35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____3 ____3 ___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15" y="219192"/>
            <a:ext cx="8229600" cy="1143000"/>
          </a:xfrm>
        </p:spPr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8089373"/>
              </p:ext>
            </p:extLst>
          </p:nvPr>
        </p:nvGraphicFramePr>
        <p:xfrm>
          <a:off x="1066800" y="2590800"/>
          <a:ext cx="2133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981200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x - 5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1828800"/>
            <a:ext cx="419537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;y "7 x"-#E</a:t>
            </a:r>
          </a:p>
          <a:p>
            <a:endParaRPr lang="en-US" dirty="0" smtClean="0">
              <a:latin typeface="SimBraille" pitchFamily="49" charset="0"/>
            </a:endParaRPr>
          </a:p>
          <a:p>
            <a:r>
              <a:rPr lang="en-US" dirty="0" smtClean="0">
                <a:latin typeface="SimBraille" pitchFamily="49" charset="0"/>
              </a:rPr>
              <a:t>777777777777777777</a:t>
            </a:r>
          </a:p>
          <a:p>
            <a:r>
              <a:rPr lang="en-US" dirty="0" smtClean="0">
                <a:latin typeface="SimBraille" pitchFamily="49" charset="0"/>
              </a:rPr>
              <a:t>;x    ;y</a:t>
            </a:r>
          </a:p>
          <a:p>
            <a:r>
              <a:rPr lang="en-US" dirty="0" smtClean="0">
                <a:latin typeface="SimBraille" pitchFamily="49" charset="0"/>
              </a:rPr>
              <a:t>"333  "333</a:t>
            </a:r>
          </a:p>
          <a:p>
            <a:r>
              <a:rPr lang="en-US" dirty="0" smtClean="0">
                <a:latin typeface="SimBraille" pitchFamily="49" charset="0"/>
              </a:rPr>
              <a:t>"-#A  "-#F</a:t>
            </a:r>
          </a:p>
          <a:p>
            <a:r>
              <a:rPr lang="en-US" dirty="0" smtClean="0">
                <a:latin typeface="SimBraille" pitchFamily="49" charset="0"/>
              </a:rPr>
              <a:t>#J    "-#E</a:t>
            </a:r>
          </a:p>
          <a:p>
            <a:r>
              <a:rPr lang="en-US" dirty="0" smtClean="0">
                <a:latin typeface="SimBraille" pitchFamily="49" charset="0"/>
              </a:rPr>
              <a:t>#A    "-#D</a:t>
            </a:r>
          </a:p>
          <a:p>
            <a:r>
              <a:rPr lang="en-US" dirty="0" smtClean="0">
                <a:latin typeface="SimBraille" pitchFamily="49" charset="0"/>
              </a:rPr>
              <a:t>#B    "-#C</a:t>
            </a:r>
          </a:p>
          <a:p>
            <a:r>
              <a:rPr lang="en-US" dirty="0" err="1" smtClean="0">
                <a:latin typeface="SimBraille" pitchFamily="49" charset="0"/>
              </a:rPr>
              <a:t>gggggggggggggggggg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1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Your Turn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981200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x + </a:t>
            </a:r>
            <a:r>
              <a:rPr lang="en-US" dirty="0"/>
              <a:t>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8089373"/>
              </p:ext>
            </p:extLst>
          </p:nvPr>
        </p:nvGraphicFramePr>
        <p:xfrm>
          <a:off x="1066800" y="2590800"/>
          <a:ext cx="2133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1828800"/>
            <a:ext cx="419537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;y "7 x"6#A</a:t>
            </a:r>
          </a:p>
          <a:p>
            <a:endParaRPr lang="en-US" dirty="0" smtClean="0">
              <a:latin typeface="SimBraille" pitchFamily="49" charset="0"/>
            </a:endParaRPr>
          </a:p>
          <a:p>
            <a:r>
              <a:rPr lang="en-US" dirty="0" smtClean="0">
                <a:latin typeface="SimBraille" pitchFamily="49" charset="0"/>
              </a:rPr>
              <a:t>777777777777777777</a:t>
            </a:r>
          </a:p>
          <a:p>
            <a:r>
              <a:rPr lang="en-US" dirty="0" smtClean="0">
                <a:latin typeface="SimBraille" pitchFamily="49" charset="0"/>
              </a:rPr>
              <a:t>;x    ;y</a:t>
            </a:r>
          </a:p>
          <a:p>
            <a:r>
              <a:rPr lang="en-US" dirty="0" smtClean="0">
                <a:latin typeface="SimBraille" pitchFamily="49" charset="0"/>
              </a:rPr>
              <a:t>"333  "3</a:t>
            </a:r>
          </a:p>
          <a:p>
            <a:r>
              <a:rPr lang="en-US" dirty="0" smtClean="0">
                <a:latin typeface="SimBraille" pitchFamily="49" charset="0"/>
              </a:rPr>
              <a:t>"-#A  #J</a:t>
            </a:r>
          </a:p>
          <a:p>
            <a:r>
              <a:rPr lang="en-US" dirty="0" smtClean="0">
                <a:latin typeface="SimBraille" pitchFamily="49" charset="0"/>
              </a:rPr>
              <a:t>#J    #A</a:t>
            </a:r>
          </a:p>
          <a:p>
            <a:r>
              <a:rPr lang="en-US" dirty="0" smtClean="0">
                <a:latin typeface="SimBraille" pitchFamily="49" charset="0"/>
              </a:rPr>
              <a:t>#A    #B</a:t>
            </a:r>
          </a:p>
          <a:p>
            <a:r>
              <a:rPr lang="en-US" dirty="0" smtClean="0">
                <a:latin typeface="SimBraille" pitchFamily="49" charset="0"/>
              </a:rPr>
              <a:t>#B    #C</a:t>
            </a:r>
          </a:p>
          <a:p>
            <a:r>
              <a:rPr lang="en-US" dirty="0" err="1" smtClean="0">
                <a:latin typeface="SimBraille" pitchFamily="49" charset="0"/>
              </a:rPr>
              <a:t>gggggggggggggggggg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Number line example</a:t>
            </a:r>
            <a:endParaRPr lang="en-US" dirty="0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02010"/>
            <a:ext cx="7848600" cy="138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4191000"/>
            <a:ext cx="76867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SimBraille" pitchFamily="49" charset="0"/>
              </a:rPr>
              <a:t>                    Y3333333333</a:t>
            </a:r>
          </a:p>
          <a:p>
            <a:r>
              <a:rPr lang="en-US" sz="1800" dirty="0" smtClean="0">
                <a:latin typeface="SimBraille" pitchFamily="49" charset="0"/>
              </a:rPr>
              <a:t>\["33W3333W3333W3333W3333W3333W3333W3333W3333</a:t>
            </a:r>
          </a:p>
          <a:p>
            <a:r>
              <a:rPr lang="en-US" sz="1800" dirty="0" smtClean="0">
                <a:latin typeface="SimBraille" pitchFamily="49" charset="0"/>
              </a:rPr>
              <a:t>   "-#E "-#D "-#C "-#B "-#A   #J   #A   #B</a:t>
            </a:r>
          </a:p>
          <a:p>
            <a:endParaRPr lang="en-US" sz="1800" dirty="0" smtClean="0">
              <a:latin typeface="SimBraille" pitchFamily="49" charset="0"/>
            </a:endParaRPr>
          </a:p>
          <a:p>
            <a:r>
              <a:rPr lang="en-US" sz="1800" dirty="0" smtClean="0">
                <a:latin typeface="SimBraille" pitchFamily="49" charset="0"/>
              </a:rPr>
              <a:t>     "333333333=</a:t>
            </a:r>
          </a:p>
          <a:p>
            <a:r>
              <a:rPr lang="en-US" sz="1800" dirty="0" smtClean="0">
                <a:latin typeface="SimBraille" pitchFamily="49" charset="0"/>
              </a:rPr>
              <a:t>     W3333w3333w33\o</a:t>
            </a:r>
          </a:p>
          <a:p>
            <a:r>
              <a:rPr lang="en-US" sz="1800" dirty="0" smtClean="0">
                <a:latin typeface="SimBraille" pitchFamily="49" charset="0"/>
              </a:rPr>
              <a:t>     #C   #D   #E</a:t>
            </a:r>
          </a:p>
        </p:txBody>
      </p:sp>
      <p:sp>
        <p:nvSpPr>
          <p:cNvPr id="8" name="Oval 7"/>
          <p:cNvSpPr/>
          <p:nvPr/>
        </p:nvSpPr>
        <p:spPr>
          <a:xfrm>
            <a:off x="7924800" y="268654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30766" y="2665427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672549" y="2762742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166" y="2752644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1066800"/>
            <a:ext cx="7353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CONGRATULATIONS!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come to the end of this presentation on UEB from 4 to 7</a:t>
            </a:r>
          </a:p>
          <a:p>
            <a:endParaRPr lang="en-US" dirty="0" smtClean="0"/>
          </a:p>
          <a:p>
            <a:r>
              <a:rPr lang="en-US" dirty="0" smtClean="0"/>
              <a:t>We hope you have enjoyed it and found it helpful.</a:t>
            </a:r>
          </a:p>
          <a:p>
            <a:endParaRPr lang="en-US" dirty="0" smtClean="0"/>
          </a:p>
          <a:p>
            <a:r>
              <a:rPr lang="en-US" dirty="0" smtClean="0"/>
              <a:t>Let us know if you have any questions.</a:t>
            </a:r>
          </a:p>
          <a:p>
            <a:endParaRPr lang="en-US" dirty="0" smtClean="0"/>
          </a:p>
          <a:p>
            <a:r>
              <a:rPr lang="en-US" dirty="0" smtClean="0"/>
              <a:t>For further reference refer to the Rules of UEB and Technical Guidelines </a:t>
            </a:r>
            <a:r>
              <a:rPr lang="en-US" dirty="0" smtClean="0">
                <a:hlinkClick r:id="rId3"/>
              </a:rPr>
              <a:t>http://www.iceb.org/ueb.html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9869" y="166514"/>
            <a:ext cx="8153400" cy="11430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Arial" pitchFamily="84" charset="0"/>
                <a:cs typeface="ＭＳ Ｐゴシック" pitchFamily="84" charset="-128"/>
              </a:rPr>
              <a:t>Typeforms</a:t>
            </a:r>
            <a:endParaRPr lang="en-US" b="1" dirty="0">
              <a:latin typeface="Arial" pitchFamily="84" charset="0"/>
              <a:cs typeface="ＭＳ Ｐゴシック" pitchFamily="84" charset="-128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43085" y="1524000"/>
            <a:ext cx="8229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>
              <a:latin typeface="Arial" pitchFamily="84" charset="0"/>
              <a:cs typeface="ＭＳ Ｐゴシック" pitchFamily="84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447800"/>
            <a:ext cx="8052139" cy="1479759"/>
            <a:chOff x="1447800" y="2971800"/>
            <a:chExt cx="5689804" cy="2950408"/>
          </a:xfrm>
        </p:grpSpPr>
        <p:sp>
          <p:nvSpPr>
            <p:cNvPr id="2" name="Rounded Rectangular Callout 1"/>
            <p:cNvSpPr/>
            <p:nvPr/>
          </p:nvSpPr>
          <p:spPr>
            <a:xfrm>
              <a:off x="1447800" y="2971800"/>
              <a:ext cx="5486400" cy="2950408"/>
            </a:xfrm>
            <a:prstGeom prst="wedgeRoundRectCallout">
              <a:avLst>
                <a:gd name="adj1" fmla="val 21704"/>
                <a:gd name="adj2" fmla="val 6201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75004" y="3186200"/>
              <a:ext cx="5562600" cy="2638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You learned about using bold, italic and underlined in UEB K-3 presentation. Here is one more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typeform</a:t>
              </a:r>
              <a:r>
                <a:rPr lang="en-US" sz="2400" dirty="0" smtClean="0">
                  <a:solidFill>
                    <a:schemeClr val="bg1"/>
                  </a:solidFill>
                </a:rPr>
                <a:t> for script text (e.g.,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sz="3200" dirty="0" smtClean="0">
                  <a:solidFill>
                    <a:schemeClr val="bg1"/>
                  </a:solidFill>
                  <a:latin typeface="Brush Script MT" pitchFamily="66" charset="0"/>
                </a:rPr>
                <a:t>handwriting</a:t>
              </a:r>
              <a:r>
                <a:rPr lang="en-US" dirty="0" smtClean="0">
                  <a:solidFill>
                    <a:schemeClr val="bg1"/>
                  </a:solidFill>
                </a:rPr>
                <a:t>).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60670" y="3195935"/>
            <a:ext cx="247696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Symbol	</a:t>
            </a:r>
            <a:r>
              <a:rPr lang="en-US" sz="2400" dirty="0" smtClean="0">
                <a:latin typeface="SimBraille" pitchFamily="49" charset="0"/>
              </a:rPr>
              <a:t>@2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Word		</a:t>
            </a:r>
            <a:r>
              <a:rPr lang="en-US" sz="2400" dirty="0" smtClean="0">
                <a:latin typeface="SimBraille" pitchFamily="49" charset="0"/>
              </a:rPr>
              <a:t>@1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Passage	</a:t>
            </a:r>
            <a:r>
              <a:rPr lang="en-US" sz="2400" dirty="0" smtClean="0">
                <a:latin typeface="SimBraille" pitchFamily="49" charset="0"/>
              </a:rPr>
              <a:t>@7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T</a:t>
            </a:r>
            <a:r>
              <a:rPr lang="en-US" sz="2400" dirty="0" smtClean="0"/>
              <a:t>erminator 	</a:t>
            </a:r>
            <a:r>
              <a:rPr lang="en-US" sz="2400" dirty="0" smtClean="0">
                <a:latin typeface="SimBraille" pitchFamily="49" charset="0"/>
              </a:rPr>
              <a:t>@'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250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9869" y="166514"/>
            <a:ext cx="8153400" cy="11430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Arial" pitchFamily="84" charset="0"/>
                <a:cs typeface="ＭＳ Ｐゴシック" pitchFamily="84" charset="-128"/>
              </a:rPr>
              <a:t>Typeforms</a:t>
            </a:r>
            <a:endParaRPr lang="en-US" b="1" dirty="0">
              <a:latin typeface="Arial" pitchFamily="84" charset="0"/>
              <a:cs typeface="ＭＳ Ｐゴシック" pitchFamily="84" charset="-128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43085" y="1524000"/>
            <a:ext cx="8229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>
              <a:latin typeface="Arial" pitchFamily="84" charset="0"/>
              <a:cs typeface="ＭＳ Ｐゴシック" pitchFamily="8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219201"/>
            <a:ext cx="85093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She opened the note and read: </a:t>
            </a:r>
            <a:r>
              <a:rPr lang="en-US" sz="2400" dirty="0" smtClean="0">
                <a:latin typeface="Lucida Handwriting" pitchFamily="66" charset="0"/>
                <a:cs typeface="Arial" pitchFamily="34" charset="0"/>
              </a:rPr>
              <a:t>I love you.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It was signed </a:t>
            </a:r>
            <a:r>
              <a:rPr lang="en-US" sz="2400" dirty="0" smtClean="0">
                <a:latin typeface="Lucida Handwriting" pitchFamily="66" charset="0"/>
                <a:cs typeface="Arial" pitchFamily="34" charset="0"/>
              </a:rPr>
              <a:t>P.</a:t>
            </a:r>
            <a:endParaRPr lang="en-US" sz="2400" strike="sngStrike" dirty="0">
              <a:latin typeface="Lucida Handwriting" pitchFamily="66" charset="0"/>
              <a:cs typeface="Arial" pitchFamily="34" charset="0"/>
            </a:endParaRPr>
          </a:p>
          <a:p>
            <a:endParaRPr lang="en-US" sz="2400" dirty="0"/>
          </a:p>
          <a:p>
            <a:r>
              <a:rPr lang="en-US" sz="2400" dirty="0" smtClean="0"/>
              <a:t>EBAE</a:t>
            </a:r>
          </a:p>
          <a:p>
            <a:r>
              <a:rPr lang="en-US" sz="2400" dirty="0" smtClean="0">
                <a:latin typeface="SimBraille" pitchFamily="49" charset="0"/>
              </a:rPr>
              <a:t>,%e OP5$ ! NOTE &amp; R1d3 .,I .LOVE .Y4 ,x 0 sign$ .;,P4</a:t>
            </a:r>
          </a:p>
          <a:p>
            <a:endParaRPr lang="en-US" sz="2400" dirty="0"/>
          </a:p>
          <a:p>
            <a:r>
              <a:rPr lang="en-US" sz="2400" dirty="0" smtClean="0"/>
              <a:t>UEB</a:t>
            </a:r>
          </a:p>
          <a:p>
            <a:r>
              <a:rPr lang="en-US" sz="2400" dirty="0" smtClean="0">
                <a:latin typeface="SimBraille" pitchFamily="49" charset="0"/>
              </a:rPr>
              <a:t>,%e OP5$ ! NOTE &amp; R1D3 @7,I LOVE Y4@' ,X 0 sign$ @2;,p4</a:t>
            </a:r>
          </a:p>
          <a:p>
            <a:endParaRPr lang="en-US" sz="2400" dirty="0">
              <a:latin typeface="SimBraille" pitchFamily="49" charset="0"/>
            </a:endParaRPr>
          </a:p>
          <a:p>
            <a:endParaRPr lang="en-US" sz="2400" dirty="0" smtClean="0">
              <a:latin typeface="SimBraille" pitchFamily="49" charset="0"/>
            </a:endParaRPr>
          </a:p>
          <a:p>
            <a:endParaRPr lang="en-US" sz="2400" dirty="0">
              <a:latin typeface="SimBraille" pitchFamily="49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Braille </a:t>
            </a:r>
            <a:r>
              <a:rPr lang="en-US" b="1" dirty="0"/>
              <a:t>these </a:t>
            </a:r>
            <a:r>
              <a:rPr lang="en-US" b="1" dirty="0" smtClean="0"/>
              <a:t>Sentences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362200"/>
            <a:ext cx="3947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favourite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pet is a: </a:t>
            </a:r>
            <a:r>
              <a:rPr lang="en-US" sz="2400" dirty="0" smtClean="0">
                <a:latin typeface="Bradley Hand ITC" pitchFamily="66" charset="0"/>
                <a:cs typeface="Arial" pitchFamily="34" charset="0"/>
              </a:rPr>
              <a:t>cat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505200"/>
            <a:ext cx="8453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He filled in his name: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Edwardian Script ITC" pitchFamily="66" charset="0"/>
              </a:rPr>
              <a:t>Joe Smith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743200"/>
            <a:ext cx="6869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,my </a:t>
            </a:r>
            <a:r>
              <a:rPr lang="en-US" sz="2400" dirty="0" err="1" smtClean="0">
                <a:latin typeface="SimBraille" pitchFamily="49" charset="0"/>
              </a:rPr>
              <a:t>fav</a:t>
            </a:r>
            <a:r>
              <a:rPr lang="en-US" sz="2400" dirty="0" smtClean="0">
                <a:latin typeface="SimBraille" pitchFamily="49" charset="0"/>
              </a:rPr>
              <a:t>\rite pet is a3 @1cat4</a:t>
            </a:r>
            <a:endParaRPr lang="en-US" sz="2400" dirty="0">
              <a:latin typeface="SimBrail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962400"/>
            <a:ext cx="7537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imBraille" pitchFamily="49" charset="0"/>
              </a:rPr>
              <a:t>,he fill$ 9 8 "n3 @1,JOE @1,SMI?4</a:t>
            </a:r>
            <a:endParaRPr lang="en-US" sz="2400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58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413" y="9830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Transcriber-defined</a:t>
            </a:r>
            <a:br>
              <a:rPr lang="en-US" b="1" dirty="0" smtClean="0"/>
            </a:br>
            <a:r>
              <a:rPr lang="en-US" b="1" dirty="0" err="1" smtClean="0"/>
              <a:t>Typeform</a:t>
            </a:r>
            <a:r>
              <a:rPr lang="en-US" b="1" dirty="0" smtClean="0"/>
              <a:t> Indicators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93693" y="2133600"/>
            <a:ext cx="2313295" cy="222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Oval Callout 6" descr="Bubble displaying contractions no longer used."/>
          <p:cNvSpPr/>
          <p:nvPr/>
        </p:nvSpPr>
        <p:spPr>
          <a:xfrm>
            <a:off x="4099788" y="2362200"/>
            <a:ext cx="4602026" cy="3429000"/>
          </a:xfrm>
          <a:prstGeom prst="wedgeEllipseCallout">
            <a:avLst>
              <a:gd name="adj1" fmla="val -49077"/>
              <a:gd name="adj2" fmla="val -5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>
              <a:buNone/>
            </a:pPr>
            <a:r>
              <a:rPr lang="en-US" sz="2400" dirty="0" smtClean="0"/>
              <a:t>Use for significant print </a:t>
            </a:r>
            <a:r>
              <a:rPr lang="en-US" sz="2400" dirty="0" err="1" smtClean="0"/>
              <a:t>typeform</a:t>
            </a:r>
            <a:r>
              <a:rPr lang="en-US" sz="2400" dirty="0"/>
              <a:t> </a:t>
            </a:r>
            <a:r>
              <a:rPr lang="en-US" sz="2400" dirty="0" smtClean="0"/>
              <a:t>changes such as different-sized type, </a:t>
            </a:r>
            <a:r>
              <a:rPr lang="en-US" sz="2400" dirty="0" err="1" smtClean="0">
                <a:solidFill>
                  <a:srgbClr val="C00000"/>
                </a:solidFill>
              </a:rPr>
              <a:t>c</a:t>
            </a:r>
            <a:r>
              <a:rPr lang="en-US" sz="2400" dirty="0" err="1" smtClean="0">
                <a:solidFill>
                  <a:srgbClr val="FFC000"/>
                </a:solidFill>
              </a:rPr>
              <a:t>o</a:t>
            </a:r>
            <a:r>
              <a:rPr lang="en-US" sz="2400" dirty="0" err="1" smtClean="0">
                <a:solidFill>
                  <a:srgbClr val="FFFF00"/>
                </a:solidFill>
              </a:rPr>
              <a:t>l</a:t>
            </a:r>
            <a:r>
              <a:rPr lang="en-US" sz="2400" dirty="0" err="1" smtClean="0">
                <a:solidFill>
                  <a:srgbClr val="00B050"/>
                </a:solidFill>
              </a:rPr>
              <a:t>o</a:t>
            </a:r>
            <a:r>
              <a:rPr lang="en-US" sz="2400" dirty="0" err="1" smtClean="0">
                <a:solidFill>
                  <a:srgbClr val="0070C0"/>
                </a:solidFill>
              </a:rPr>
              <a:t>u</a:t>
            </a:r>
            <a:r>
              <a:rPr lang="en-US" sz="2400" dirty="0" err="1" smtClean="0">
                <a:solidFill>
                  <a:srgbClr val="7030A0"/>
                </a:solidFill>
              </a:rPr>
              <a:t>r</a:t>
            </a:r>
            <a:r>
              <a:rPr lang="en-US" sz="2400" dirty="0" err="1" smtClean="0"/>
              <a:t>ed</a:t>
            </a:r>
            <a:r>
              <a:rPr lang="en-US" sz="2400" dirty="0" smtClean="0"/>
              <a:t> type, </a:t>
            </a:r>
            <a:r>
              <a:rPr lang="en-US" sz="2400" strike="dblStrike" dirty="0" smtClean="0"/>
              <a:t>crossed-out</a:t>
            </a:r>
            <a:r>
              <a:rPr lang="en-US" sz="2400" dirty="0" smtClean="0"/>
              <a:t> type,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580144"/>
            <a:ext cx="37187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transcriber-defined </a:t>
            </a:r>
            <a:r>
              <a:rPr lang="en-US" sz="2400" dirty="0" err="1"/>
              <a:t>typeform</a:t>
            </a:r>
            <a:r>
              <a:rPr lang="en-US" sz="2400" dirty="0"/>
              <a:t> indicators are listed on the special symbols page or in </a:t>
            </a:r>
            <a:r>
              <a:rPr lang="en-US" sz="2400" dirty="0" smtClean="0"/>
              <a:t>a </a:t>
            </a:r>
            <a:r>
              <a:rPr lang="en-US" sz="2400" dirty="0"/>
              <a:t>transcriber’s note giving the print </a:t>
            </a:r>
            <a:r>
              <a:rPr lang="en-US" sz="2400" dirty="0" smtClean="0"/>
              <a:t>format(s) </a:t>
            </a:r>
            <a:r>
              <a:rPr lang="en-US" sz="2400" dirty="0"/>
              <a:t>it represents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782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Transcriber-Defined</a:t>
            </a:r>
            <a:br>
              <a:rPr lang="en-US" b="1" dirty="0" smtClean="0"/>
            </a:br>
            <a:r>
              <a:rPr lang="en-US" b="1" dirty="0" err="1" smtClean="0"/>
              <a:t>Typeform</a:t>
            </a:r>
            <a:r>
              <a:rPr lang="en-US" b="1" dirty="0" smtClean="0"/>
              <a:t> Indicators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34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First transcriber-defined </a:t>
            </a:r>
            <a:r>
              <a:rPr lang="en-US" sz="2400" dirty="0" err="1" smtClean="0"/>
              <a:t>typeform</a:t>
            </a:r>
            <a:r>
              <a:rPr lang="en-US" sz="2400" dirty="0" smtClean="0"/>
              <a:t> indicator:</a:t>
            </a:r>
          </a:p>
          <a:p>
            <a:pPr>
              <a:buNone/>
            </a:pPr>
            <a:r>
              <a:rPr lang="en-US" sz="2400" dirty="0" smtClean="0"/>
              <a:t>Symbol		</a:t>
            </a:r>
            <a:r>
              <a:rPr lang="en-US" sz="2400" dirty="0" smtClean="0">
                <a:latin typeface="SimBraille" pitchFamily="49" charset="0"/>
              </a:rPr>
              <a:t>@#2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Word			</a:t>
            </a:r>
            <a:r>
              <a:rPr lang="en-US" sz="2400" dirty="0" smtClean="0">
                <a:latin typeface="SimBraille" pitchFamily="49" charset="0"/>
              </a:rPr>
              <a:t>@#1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Passage		</a:t>
            </a:r>
            <a:r>
              <a:rPr lang="en-US" sz="2400" dirty="0" smtClean="0">
                <a:latin typeface="SimBraille" pitchFamily="49" charset="0"/>
              </a:rPr>
              <a:t>@#7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Terminator		</a:t>
            </a:r>
            <a:r>
              <a:rPr lang="en-US" sz="2400" dirty="0" smtClean="0">
                <a:latin typeface="SimBraille" pitchFamily="49" charset="0"/>
              </a:rPr>
              <a:t>@#'</a:t>
            </a:r>
          </a:p>
          <a:p>
            <a:pPr>
              <a:buNone/>
            </a:pPr>
            <a:r>
              <a:rPr lang="en-US" sz="2400" dirty="0" smtClean="0"/>
              <a:t>Second transcriber-defined </a:t>
            </a:r>
            <a:r>
              <a:rPr lang="en-US" sz="2400" dirty="0" err="1" smtClean="0"/>
              <a:t>typeform</a:t>
            </a:r>
            <a:r>
              <a:rPr lang="en-US" sz="2400" dirty="0" smtClean="0"/>
              <a:t> indicator:</a:t>
            </a:r>
          </a:p>
          <a:p>
            <a:pPr>
              <a:buNone/>
            </a:pPr>
            <a:r>
              <a:rPr lang="en-US" sz="2400" dirty="0" smtClean="0"/>
              <a:t>Symbol		</a:t>
            </a:r>
            <a:r>
              <a:rPr lang="en-US" sz="2400" dirty="0" smtClean="0">
                <a:latin typeface="SimBraille" pitchFamily="49" charset="0"/>
              </a:rPr>
              <a:t>~#2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Word			</a:t>
            </a:r>
            <a:r>
              <a:rPr lang="en-US" sz="2400" dirty="0" smtClean="0">
                <a:latin typeface="SimBraille" pitchFamily="49" charset="0"/>
              </a:rPr>
              <a:t>~#1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Passage		</a:t>
            </a:r>
            <a:r>
              <a:rPr lang="en-US" sz="2400" dirty="0" smtClean="0">
                <a:latin typeface="SimBraille" pitchFamily="49" charset="0"/>
              </a:rPr>
              <a:t>~#7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Terminator		</a:t>
            </a:r>
            <a:r>
              <a:rPr lang="en-US" sz="2400" dirty="0" smtClean="0">
                <a:latin typeface="SimBraille" pitchFamily="49" charset="0"/>
              </a:rPr>
              <a:t>~#'</a:t>
            </a:r>
            <a:endParaRPr lang="en-US" sz="2400" dirty="0" smtClean="0"/>
          </a:p>
        </p:txBody>
      </p:sp>
      <p:sp>
        <p:nvSpPr>
          <p:cNvPr id="5" name="Oval Callout 4" descr="Bubble displaying contractions no longer used."/>
          <p:cNvSpPr/>
          <p:nvPr/>
        </p:nvSpPr>
        <p:spPr>
          <a:xfrm>
            <a:off x="5791200" y="2362199"/>
            <a:ext cx="2895600" cy="1981201"/>
          </a:xfrm>
          <a:prstGeom prst="wedgeEllipseCallout">
            <a:avLst>
              <a:gd name="adj1" fmla="val -49077"/>
              <a:gd name="adj2" fmla="val -5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>
              <a:buNone/>
            </a:pPr>
            <a:r>
              <a:rPr lang="en-US" sz="2400" dirty="0" smtClean="0"/>
              <a:t>See the Rules of UEB section 9.5 for more symbols.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6105&quot;&gt;&lt;property id=&quot;20148&quot; value=&quot;5&quot;/&gt;&lt;property id=&quot;20300&quot; value=&quot;Slide 1&quot;/&gt;&lt;property id=&quot;20307&quot; value=&quot;259&quot;/&gt;&lt;/object&gt;&lt;object type=&quot;3&quot; unique_id=&quot;16106&quot;&gt;&lt;property id=&quot;20148&quot; value=&quot;5&quot;/&gt;&lt;property id=&quot;20300&quot; value=&quot;Slide 2 - &amp;quot;&amp;#x0D;&amp;#x0A;,,ueb&amp;#x0D;&amp;#x0A;Unified English Braille&amp;#x0D;&amp;#x0A;(UEB) from 4-7&amp;quot;&quot;/&gt;&lt;property id=&quot;20307&quot; value=&quot;260&quot;/&gt;&lt;/object&gt;&lt;object type=&quot;3&quot; unique_id=&quot;16107&quot;&gt;&lt;property id=&quot;20148&quot; value=&quot;5&quot;/&gt;&lt;property id=&quot;20300&quot; value=&quot;Slide 3 - &amp;quot;Introduction &amp;quot;&quot;/&gt;&lt;property id=&quot;20307&quot; value=&quot;261&quot;/&gt;&lt;/object&gt;&lt;object type=&quot;3&quot; unique_id=&quot;16108&quot;&gt;&lt;property id=&quot;20148&quot; value=&quot;5&quot;/&gt;&lt;property id=&quot;20300&quot; value=&quot;Slide 4 - &amp;quot;Module 1&amp;quot;&quot;/&gt;&lt;property id=&quot;20307&quot; value=&quot;262&quot;/&gt;&lt;/object&gt;&lt;object type=&quot;3&quot; unique_id=&quot;16109&quot;&gt;&lt;property id=&quot;20148&quot; value=&quot;5&quot;/&gt;&lt;property id=&quot;20300&quot; value=&quot;Slide 5 - &amp;quot;Typeforms&amp;quot;&quot;/&gt;&lt;property id=&quot;20307&quot; value=&quot;263&quot;/&gt;&lt;/object&gt;&lt;object type=&quot;3&quot; unique_id=&quot;16110&quot;&gt;&lt;property id=&quot;20148&quot; value=&quot;5&quot;/&gt;&lt;property id=&quot;20300&quot; value=&quot;Slide 6 - &amp;quot;Typeforms&amp;quot;&quot;/&gt;&lt;property id=&quot;20307&quot; value=&quot;264&quot;/&gt;&lt;/object&gt;&lt;object type=&quot;3&quot; unique_id=&quot;16111&quot;&gt;&lt;property id=&quot;20148&quot; value=&quot;5&quot;/&gt;&lt;property id=&quot;20300&quot; value=&quot;Slide 7 - &amp;quot;Braille these Sentences&amp;quot;&quot;/&gt;&lt;property id=&quot;20307&quot; value=&quot;265&quot;/&gt;&lt;/object&gt;&lt;object type=&quot;3&quot; unique_id=&quot;16112&quot;&gt;&lt;property id=&quot;20148&quot; value=&quot;5&quot;/&gt;&lt;property id=&quot;20300&quot; value=&quot;Slide 8 - &amp;quot;Transcriber-defined&amp;#x0D;&amp;#x0A;Typeform Indicators&amp;quot;&quot;/&gt;&lt;property id=&quot;20307&quot; value=&quot;266&quot;/&gt;&lt;/object&gt;&lt;object type=&quot;3&quot; unique_id=&quot;16113&quot;&gt;&lt;property id=&quot;20148&quot; value=&quot;5&quot;/&gt;&lt;property id=&quot;20300&quot; value=&quot;Slide 9 - &amp;quot;Transcriber-Defined&amp;#x0D;&amp;#x0A;Typeform Indicators&amp;quot;&quot;/&gt;&lt;property id=&quot;20307&quot; value=&quot;267&quot;/&gt;&lt;/object&gt;&lt;object type=&quot;3&quot; unique_id=&quot;16114&quot;&gt;&lt;property id=&quot;20148&quot; value=&quot;5&quot;/&gt;&lt;property id=&quot;20300&quot; value=&quot;Slide 10 - &amp;quot;Examples&amp;quot;&quot;/&gt;&lt;property id=&quot;20307&quot; value=&quot;268&quot;/&gt;&lt;/object&gt;&lt;object type=&quot;3&quot; unique_id=&quot;16115&quot;&gt;&lt;property id=&quot;20148&quot; value=&quot;5&quot;/&gt;&lt;property id=&quot;20300&quot; value=&quot;Slide 11 - &amp;quot;Dot Locator for “Mention”&amp;quot;&quot;/&gt;&lt;property id=&quot;20307&quot; value=&quot;269&quot;/&gt;&lt;/object&gt;&lt;object type=&quot;3&quot; unique_id=&quot;16116&quot;&gt;&lt;property id=&quot;20148&quot; value=&quot;5&quot;/&gt;&lt;property id=&quot;20300&quot; value=&quot;Slide 12 - &amp;quot;Transcriber’s Note Indicators&amp;quot;&quot;/&gt;&lt;property id=&quot;20307&quot; value=&quot;270&quot;/&gt;&lt;/object&gt;&lt;object type=&quot;3&quot; unique_id=&quot;16117&quot;&gt;&lt;property id=&quot;20148&quot; value=&quot;5&quot;/&gt;&lt;property id=&quot;20300&quot; value=&quot;Slide 13 - &amp;quot;Examples&amp;quot;&quot;/&gt;&lt;property id=&quot;20307&quot; value=&quot;271&quot;/&gt;&lt;/object&gt;&lt;object type=&quot;3&quot; unique_id=&quot;16118&quot;&gt;&lt;property id=&quot;20148&quot; value=&quot;5&quot;/&gt;&lt;property id=&quot;20300&quot; value=&quot;Slide 14 - &amp;quot;Braille these Sentences with Transcriber’s Notes&amp;quot;&quot;/&gt;&lt;property id=&quot;20307&quot; value=&quot;272&quot;/&gt;&lt;/object&gt;&lt;object type=&quot;3&quot; unique_id=&quot;16119&quot;&gt;&lt;property id=&quot;20148&quot; value=&quot;5&quot;/&gt;&lt;property id=&quot;20300&quot; value=&quot;Slide 15 - &amp;quot;Accent Signs&amp;quot;&quot;/&gt;&lt;property id=&quot;20307&quot; value=&quot;273&quot;/&gt;&lt;/object&gt;&lt;object type=&quot;3&quot; unique_id=&quot;16120&quot;&gt;&lt;property id=&quot;20148&quot; value=&quot;5&quot;/&gt;&lt;property id=&quot;20300&quot; value=&quot;Slide 16 - &amp;quot;Some Examples:&amp;quot;&quot;/&gt;&lt;property id=&quot;20307&quot; value=&quot;274&quot;/&gt;&lt;/object&gt;&lt;object type=&quot;3&quot; unique_id=&quot;16121&quot;&gt;&lt;property id=&quot;20148&quot; value=&quot;5&quot;/&gt;&lt;property id=&quot;20300&quot; value=&quot;Slide 17 - &amp;quot;Practice&amp;quot;&quot;/&gt;&lt;property id=&quot;20307&quot; value=&quot;275&quot;/&gt;&lt;/object&gt;&lt;object type=&quot;3&quot; unique_id=&quot;16122&quot;&gt;&lt;property id=&quot;20148&quot; value=&quot;5&quot;/&gt;&lt;property id=&quot;20300&quot; value=&quot;Slide 18 - &amp;quot;Foreign Language in&amp;#x0D;&amp;#x0A;English Text&amp;quot;&quot;/&gt;&lt;property id=&quot;20307&quot; value=&quot;276&quot;/&gt;&lt;/object&gt;&lt;object type=&quot;3&quot; unique_id=&quot;16123&quot;&gt;&lt;property id=&quot;20148&quot; value=&quot;5&quot;/&gt;&lt;property id=&quot;20300&quot; value=&quot;Slide 19 - &amp;quot;Some Examples&amp;quot;&quot;/&gt;&lt;property id=&quot;20307&quot; value=&quot;277&quot;/&gt;&lt;/object&gt;&lt;object type=&quot;3&quot; unique_id=&quot;16124&quot;&gt;&lt;property id=&quot;20148&quot; value=&quot;5&quot;/&gt;&lt;property id=&quot;20300&quot; value=&quot;Slide 20 - &amp;quot;Practice&amp;quot;&quot;/&gt;&lt;property id=&quot;20307&quot; value=&quot;278&quot;/&gt;&lt;/object&gt;&lt;object type=&quot;3&quot; unique_id=&quot;16125&quot;&gt;&lt;property id=&quot;20148&quot; value=&quot;5&quot;/&gt;&lt;property id=&quot;20300&quot; value=&quot;Slide 21 - &amp;quot;Handling Foreign Languages&amp;quot;&quot;/&gt;&lt;property id=&quot;20307&quot; value=&quot;279&quot;/&gt;&lt;/object&gt;&lt;object type=&quot;3&quot; unique_id=&quot;16126&quot;&gt;&lt;property id=&quot;20148&quot; value=&quot;5&quot;/&gt;&lt;property id=&quot;20300&quot; value=&quot;Slide 22 - &amp;quot;Module 2&amp;quot;&quot;/&gt;&lt;property id=&quot;20307&quot; value=&quot;280&quot;/&gt;&lt;/object&gt;&lt;object type=&quot;3&quot; unique_id=&quot;16127&quot;&gt;&lt;property id=&quot;20148&quot; value=&quot;5&quot;/&gt;&lt;property id=&quot;20300&quot; value=&quot;Slide 23 - &amp;quot;Algebra&amp;quot;&quot;/&gt;&lt;property id=&quot;20307&quot; value=&quot;281&quot;/&gt;&lt;/object&gt;&lt;object type=&quot;3&quot; unique_id=&quot;16128&quot;&gt;&lt;property id=&quot;20148&quot; value=&quot;5&quot;/&gt;&lt;property id=&quot;20300&quot; value=&quot;Slide 24 - &amp;quot;Practice&amp;quot;&quot;/&gt;&lt;property id=&quot;20307&quot; value=&quot;282&quot;/&gt;&lt;/object&gt;&lt;object type=&quot;3&quot; unique_id=&quot;16129&quot;&gt;&lt;property id=&quot;20148&quot; value=&quot;5&quot;/&gt;&lt;property id=&quot;20300&quot; value=&quot;Slide 25 - &amp;quot;Emphasis of Digits&amp;quot;&quot;/&gt;&lt;property id=&quot;20307&quot; value=&quot;283&quot;/&gt;&lt;/object&gt;&lt;object type=&quot;3&quot; unique_id=&quot;16130&quot;&gt;&lt;property id=&quot;20148&quot; value=&quot;5&quot;/&gt;&lt;property id=&quot;20300&quot; value=&quot;Slide 26 - &amp;quot;Practice&amp;quot;&quot;/&gt;&lt;property id=&quot;20307&quot; value=&quot;284&quot;/&gt;&lt;/object&gt;&lt;object type=&quot;3&quot; unique_id=&quot;16131&quot;&gt;&lt;property id=&quot;20148&quot; value=&quot;5&quot;/&gt;&lt;property id=&quot;20300&quot; value=&quot;Slide 27 - &amp;quot;Signs of Comparison &amp;quot;&quot;/&gt;&lt;property id=&quot;20307&quot; value=&quot;285&quot;/&gt;&lt;/object&gt;&lt;object type=&quot;3&quot; unique_id=&quot;16132&quot;&gt;&lt;property id=&quot;20148&quot; value=&quot;5&quot;/&gt;&lt;property id=&quot;20300&quot; value=&quot;Slide 28 - &amp;quot;Examples&amp;quot;&quot;/&gt;&lt;property id=&quot;20307&quot; value=&quot;286&quot;/&gt;&lt;/object&gt;&lt;object type=&quot;3&quot; unique_id=&quot;16133&quot;&gt;&lt;property id=&quot;20148&quot; value=&quot;5&quot;/&gt;&lt;property id=&quot;20300&quot; value=&quot;Slide 29 - &amp;quot;&amp;amp;#x09;Practice&amp;quot;&quot;/&gt;&lt;property id=&quot;20307&quot; value=&quot;287&quot;/&gt;&lt;/object&gt;&lt;object type=&quot;3&quot; unique_id=&quot;16134&quot;&gt;&lt;property id=&quot;20148&quot; value=&quot;5&quot;/&gt;&lt;property id=&quot;20300&quot; value=&quot;Slide 30 - &amp;quot;Simple Arrows&amp;quot;&quot;/&gt;&lt;property id=&quot;20307&quot; value=&quot;288&quot;/&gt;&lt;/object&gt;&lt;object type=&quot;3&quot; unique_id=&quot;16135&quot;&gt;&lt;property id=&quot;20148&quot; value=&quot;5&quot;/&gt;&lt;property id=&quot;20300&quot; value=&quot;Slide 31 - &amp;quot;Practice&amp;quot;&quot;/&gt;&lt;property id=&quot;20307&quot; value=&quot;289&quot;/&gt;&lt;/object&gt;&lt;object type=&quot;3&quot; unique_id=&quot;16136&quot;&gt;&lt;property id=&quot;20148&quot; value=&quot;5&quot;/&gt;&lt;property id=&quot;20300&quot; value=&quot;Slide 32 - &amp;quot;Subscript Sign&amp;quot;&quot;/&gt;&lt;property id=&quot;20307&quot; value=&quot;290&quot;/&gt;&lt;/object&gt;&lt;object type=&quot;3&quot; unique_id=&quot;16137&quot;&gt;&lt;property id=&quot;20148&quot; value=&quot;5&quot;/&gt;&lt;property id=&quot;20300&quot; value=&quot;Slide 33 - &amp;quot;Practice&amp;quot;&quot;/&gt;&lt;property id=&quot;20307&quot; value=&quot;291&quot;/&gt;&lt;/object&gt;&lt;object type=&quot;3&quot; unique_id=&quot;16138&quot;&gt;&lt;property id=&quot;20148&quot; value=&quot;5&quot;/&gt;&lt;property id=&quot;20300&quot; value=&quot;Slide 34 - &amp;quot;More Symbols&amp;quot;&quot;/&gt;&lt;property id=&quot;20307&quot; value=&quot;292&quot;/&gt;&lt;/object&gt;&lt;object type=&quot;3&quot; unique_id=&quot;16139&quot;&gt;&lt;property id=&quot;20148&quot; value=&quot;5&quot;/&gt;&lt;property id=&quot;20300&quot; value=&quot;Slide 35 - &amp;quot;Practice&amp;quot;&quot;/&gt;&lt;property id=&quot;20307&quot; value=&quot;293&quot;/&gt;&lt;/object&gt;&lt;object type=&quot;3&quot; unique_id=&quot;17440&quot;&gt;&lt;property id=&quot;20148&quot; value=&quot;5&quot;/&gt;&lt;property id=&quot;20300&quot; value=&quot;Slide 36 - &amp;quot;Module 3&amp;quot;&quot;/&gt;&lt;property id=&quot;20307&quot; value=&quot;294&quot;/&gt;&lt;/object&gt;&lt;object type=&quot;3&quot; unique_id=&quot;17441&quot;&gt;&lt;property id=&quot;20148&quot; value=&quot;5&quot;/&gt;&lt;property id=&quot;20300&quot; value=&quot;Slide 37 - &amp;quot;Shapes&amp;quot;&quot;/&gt;&lt;property id=&quot;20307&quot; value=&quot;295&quot;/&gt;&lt;/object&gt;&lt;object type=&quot;3&quot; unique_id=&quot;17442&quot;&gt;&lt;property id=&quot;20148&quot; value=&quot;5&quot;/&gt;&lt;property id=&quot;20300&quot; value=&quot;Slide 38 - &amp;quot;Shapes&amp;quot;&quot;/&gt;&lt;property id=&quot;20307&quot; value=&quot;296&quot;/&gt;&lt;/object&gt;&lt;object type=&quot;3&quot; unique_id=&quot;17443&quot;&gt;&lt;property id=&quot;20148&quot; value=&quot;5&quot;/&gt;&lt;property id=&quot;20300&quot; value=&quot;Slide 39 - &amp;quot;Braille the Examples&amp;quot;&quot;/&gt;&lt;property id=&quot;20307&quot; value=&quot;297&quot;/&gt;&lt;/object&gt;&lt;object type=&quot;3&quot; unique_id=&quot;17444&quot;&gt;&lt;property id=&quot;20148&quot; value=&quot;5&quot;/&gt;&lt;property id=&quot;20300&quot; value=&quot;Slide 40 - &amp;quot;Multiplication and Division&amp;quot;&quot;/&gt;&lt;property id=&quot;20307&quot; value=&quot;298&quot;/&gt;&lt;/object&gt;&lt;object type=&quot;3&quot; unique_id=&quot;17445&quot;&gt;&lt;property id=&quot;20148&quot; value=&quot;5&quot;/&gt;&lt;property id=&quot;20300&quot; value=&quot;Slide 41&quot;/&gt;&lt;property id=&quot;20307&quot; value=&quot;299&quot;/&gt;&lt;/object&gt;&lt;object type=&quot;3&quot; unique_id=&quot;17446&quot;&gt;&lt;property id=&quot;20148&quot; value=&quot;5&quot;/&gt;&lt;property id=&quot;20300&quot; value=&quot;Slide 42 - &amp;quot;Braille this Problem&amp;quot;&quot;/&gt;&lt;property id=&quot;20307&quot; value=&quot;300&quot;/&gt;&lt;/object&gt;&lt;object type=&quot;3&quot; unique_id=&quot;17447&quot;&gt;&lt;property id=&quot;20148&quot; value=&quot;5&quot;/&gt;&lt;property id=&quot;20300&quot; value=&quot;Slide 43 - &amp;quot;Long Division&amp;quot;&quot;/&gt;&lt;property id=&quot;20307&quot; value=&quot;301&quot;/&gt;&lt;/object&gt;&lt;object type=&quot;3&quot; unique_id=&quot;17448&quot;&gt;&lt;property id=&quot;20148&quot; value=&quot;5&quot;/&gt;&lt;property id=&quot;20300&quot; value=&quot;Slide 44 - &amp;quot;Braille this problem&amp;quot;&quot;/&gt;&lt;property id=&quot;20307&quot; value=&quot;302&quot;/&gt;&lt;/object&gt;&lt;object type=&quot;3&quot; unique_id=&quot;17449&quot;&gt;&lt;property id=&quot;20148&quot; value=&quot;5&quot;/&gt;&lt;property id=&quot;20300&quot; value=&quot;Slide 45 - &amp;quot;Tally Marks&amp;quot;&quot;/&gt;&lt;property id=&quot;20307&quot; value=&quot;303&quot;/&gt;&lt;/object&gt;&lt;object type=&quot;3&quot; unique_id=&quot;17450&quot;&gt;&lt;property id=&quot;20148&quot; value=&quot;5&quot;/&gt;&lt;property id=&quot;20300&quot; value=&quot;Slide 46 - &amp;quot;Tables&amp;quot;&quot;/&gt;&lt;property id=&quot;20307&quot; value=&quot;304&quot;/&gt;&lt;/object&gt;&lt;object type=&quot;3&quot; unique_id=&quot;17451&quot;&gt;&lt;property id=&quot;20148&quot; value=&quot;5&quot;/&gt;&lt;property id=&quot;20300&quot; value=&quot;Slide 47 - &amp;quot;Now Your Turn&amp;quot;&quot;/&gt;&lt;property id=&quot;20307&quot; value=&quot;305&quot;/&gt;&lt;/object&gt;&lt;object type=&quot;3&quot; unique_id=&quot;17452&quot;&gt;&lt;property id=&quot;20148&quot; value=&quot;5&quot;/&gt;&lt;property id=&quot;20300&quot; value=&quot;Slide 48 - &amp;quot;Number Lines&amp;quot;&quot;/&gt;&lt;property id=&quot;20307&quot; value=&quot;306&quot;/&gt;&lt;/object&gt;&lt;object type=&quot;3&quot; unique_id=&quot;17453&quot;&gt;&lt;property id=&quot;20148&quot; value=&quot;5&quot;/&gt;&lt;property id=&quot;20300&quot; value=&quot;Slide 49&quot;/&gt;&lt;property id=&quot;20307&quot; value=&quot;30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cviTemplate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prcviTemplate (2)</Template>
  <TotalTime>1630</TotalTime>
  <Words>2280</Words>
  <Application>Microsoft Office PowerPoint</Application>
  <PresentationFormat>On-screen Show (4:3)</PresentationFormat>
  <Paragraphs>557</Paragraphs>
  <Slides>49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prcviTemplate (2)</vt:lpstr>
      <vt:lpstr>Equation</vt:lpstr>
      <vt:lpstr>Slide 1</vt:lpstr>
      <vt:lpstr> ,,ueb Unified English Braille (UEB) from 4-7</vt:lpstr>
      <vt:lpstr>Introduction </vt:lpstr>
      <vt:lpstr>Module 1</vt:lpstr>
      <vt:lpstr>Typeforms</vt:lpstr>
      <vt:lpstr>Typeforms</vt:lpstr>
      <vt:lpstr>Braille these Sentences</vt:lpstr>
      <vt:lpstr>Transcriber-defined Typeform Indicators</vt:lpstr>
      <vt:lpstr>Transcriber-Defined Typeform Indicators</vt:lpstr>
      <vt:lpstr>Examples</vt:lpstr>
      <vt:lpstr>Dot Locator for “Mention”</vt:lpstr>
      <vt:lpstr>Transcriber’s Note Indicators</vt:lpstr>
      <vt:lpstr>Examples</vt:lpstr>
      <vt:lpstr>Braille these Sentences with Transcriber’s Notes</vt:lpstr>
      <vt:lpstr>Accent Signs</vt:lpstr>
      <vt:lpstr>Some Examples:</vt:lpstr>
      <vt:lpstr>Practice</vt:lpstr>
      <vt:lpstr>Foreign Language in English Text</vt:lpstr>
      <vt:lpstr>Some Examples</vt:lpstr>
      <vt:lpstr>Practice</vt:lpstr>
      <vt:lpstr>Handling Foreign Languages</vt:lpstr>
      <vt:lpstr>Module 2</vt:lpstr>
      <vt:lpstr>Algebra</vt:lpstr>
      <vt:lpstr>Practice</vt:lpstr>
      <vt:lpstr>Emphasis of Digits</vt:lpstr>
      <vt:lpstr>Practice</vt:lpstr>
      <vt:lpstr>Signs of Comparison </vt:lpstr>
      <vt:lpstr>Examples</vt:lpstr>
      <vt:lpstr> Practice</vt:lpstr>
      <vt:lpstr>Simple Arrows</vt:lpstr>
      <vt:lpstr>Practice</vt:lpstr>
      <vt:lpstr>Subscript Sign</vt:lpstr>
      <vt:lpstr>Practice</vt:lpstr>
      <vt:lpstr>More Symbols</vt:lpstr>
      <vt:lpstr>Practice</vt:lpstr>
      <vt:lpstr>Module 3</vt:lpstr>
      <vt:lpstr>Shapes</vt:lpstr>
      <vt:lpstr>Shapes</vt:lpstr>
      <vt:lpstr>Braille the Examples</vt:lpstr>
      <vt:lpstr>Multiplication and Division</vt:lpstr>
      <vt:lpstr>Slide 41</vt:lpstr>
      <vt:lpstr>Braille this Problem</vt:lpstr>
      <vt:lpstr>Long Division</vt:lpstr>
      <vt:lpstr>Braille this problem</vt:lpstr>
      <vt:lpstr>Tally Marks</vt:lpstr>
      <vt:lpstr>Tables</vt:lpstr>
      <vt:lpstr>Now Your Turn</vt:lpstr>
      <vt:lpstr>Number Lines</vt:lpstr>
      <vt:lpstr>Slide 49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SETBC</dc:creator>
  <cp:lastModifiedBy>SETBC</cp:lastModifiedBy>
  <cp:revision>173</cp:revision>
  <dcterms:created xsi:type="dcterms:W3CDTF">2012-04-18T15:32:39Z</dcterms:created>
  <dcterms:modified xsi:type="dcterms:W3CDTF">2015-06-04T19:29:52Z</dcterms:modified>
</cp:coreProperties>
</file>