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2"/>
  </p:notesMasterIdLst>
  <p:handoutMasterIdLst>
    <p:handoutMasterId r:id="rId43"/>
  </p:handoutMasterIdLst>
  <p:sldIdLst>
    <p:sldId id="256" r:id="rId2"/>
    <p:sldId id="300" r:id="rId3"/>
    <p:sldId id="259" r:id="rId4"/>
    <p:sldId id="258" r:id="rId5"/>
    <p:sldId id="266" r:id="rId6"/>
    <p:sldId id="260" r:id="rId7"/>
    <p:sldId id="267" r:id="rId8"/>
    <p:sldId id="261" r:id="rId9"/>
    <p:sldId id="262" r:id="rId10"/>
    <p:sldId id="293" r:id="rId11"/>
    <p:sldId id="268" r:id="rId12"/>
    <p:sldId id="294" r:id="rId13"/>
    <p:sldId id="291" r:id="rId14"/>
    <p:sldId id="270" r:id="rId15"/>
    <p:sldId id="269" r:id="rId16"/>
    <p:sldId id="271" r:id="rId17"/>
    <p:sldId id="288" r:id="rId18"/>
    <p:sldId id="272" r:id="rId19"/>
    <p:sldId id="273" r:id="rId20"/>
    <p:sldId id="299" r:id="rId21"/>
    <p:sldId id="274" r:id="rId22"/>
    <p:sldId id="275" r:id="rId23"/>
    <p:sldId id="276" r:id="rId24"/>
    <p:sldId id="295" r:id="rId25"/>
    <p:sldId id="296" r:id="rId26"/>
    <p:sldId id="297" r:id="rId27"/>
    <p:sldId id="277" r:id="rId28"/>
    <p:sldId id="278" r:id="rId29"/>
    <p:sldId id="289" r:id="rId30"/>
    <p:sldId id="279" r:id="rId31"/>
    <p:sldId id="290" r:id="rId32"/>
    <p:sldId id="282" r:id="rId33"/>
    <p:sldId id="285" r:id="rId34"/>
    <p:sldId id="263" r:id="rId35"/>
    <p:sldId id="287" r:id="rId36"/>
    <p:sldId id="280" r:id="rId37"/>
    <p:sldId id="281" r:id="rId38"/>
    <p:sldId id="284" r:id="rId39"/>
    <p:sldId id="298" r:id="rId40"/>
    <p:sldId id="286" r:id="rId41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84" charset="0"/>
        <a:ea typeface="ＭＳ Ｐゴシック" pitchFamily="84" charset="-128"/>
        <a:cs typeface="ＭＳ Ｐゴシック" pitchFamily="84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5FAB"/>
    <a:srgbClr val="0C397A"/>
    <a:srgbClr val="0C42A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92174" autoAdjust="0"/>
  </p:normalViewPr>
  <p:slideViewPr>
    <p:cSldViewPr>
      <p:cViewPr varScale="1">
        <p:scale>
          <a:sx n="84" d="100"/>
          <a:sy n="84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382"/>
    </p:cViewPr>
  </p:sorterViewPr>
  <p:notesViewPr>
    <p:cSldViewPr>
      <p:cViewPr varScale="1">
        <p:scale>
          <a:sx n="83" d="100"/>
          <a:sy n="83" d="100"/>
        </p:scale>
        <p:origin x="-204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5015AD1-8D40-48B0-A0B8-045C5A35FD43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B6CC6E2-B5CA-4162-8AA9-BD0D86F84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17698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E8CC92E-71ED-4964-BCCC-7190B37C9F7C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16CA94F-7436-4D56-829C-55EBE88DFE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6455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ＭＳ Ｐゴシック" pitchFamily="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8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11103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Most punctuation sign cancels the effect of the capitals</a:t>
            </a:r>
            <a:r>
              <a:rPr lang="en-US" baseline="0" dirty="0" smtClean="0"/>
              <a:t> word indicator</a:t>
            </a:r>
            <a:r>
              <a:rPr lang="en-US" dirty="0" smtClean="0"/>
              <a:t>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CHRIS’S </a:t>
            </a:r>
            <a:r>
              <a:rPr lang="en-US" dirty="0" smtClean="0">
                <a:sym typeface="Wingdings" panose="05000000000000000000" pitchFamily="2" charset="2"/>
              </a:rPr>
              <a:t> capital word indicator before the word CHRIS</a:t>
            </a:r>
            <a:r>
              <a:rPr lang="en-US" baseline="0" dirty="0" smtClean="0">
                <a:sym typeface="Wingdings" panose="05000000000000000000" pitchFamily="2" charset="2"/>
              </a:rPr>
              <a:t>, and an apostrophe and a dot 6 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9219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address should</a:t>
            </a:r>
            <a:r>
              <a:rPr lang="en-US" baseline="0" dirty="0" smtClean="0"/>
              <a:t> be on one line if possible. If not, use a line continuation indicator, which is dot 5. See rulebook section 6. See print-to-braille on lesson 19.7.2 and 19.7.3.   </a:t>
            </a:r>
          </a:p>
          <a:p>
            <a:r>
              <a:rPr lang="en-US" dirty="0" smtClean="0"/>
              <a:t>Remember</a:t>
            </a:r>
            <a:r>
              <a:rPr lang="en-US" baseline="0" dirty="0" smtClean="0"/>
              <a:t> that if you have a number in your email address, use grade 1 terminator after the number if using contractions saves space.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2273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71520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contraction for “St.” page 269 in appendix 2: word list.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21809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</a:t>
            </a:r>
            <a:r>
              <a:rPr lang="en-US" baseline="0" dirty="0" smtClean="0"/>
              <a:t> need to use grade 1 indicator after a number the following letter is capitalized.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5815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53023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Need</a:t>
            </a:r>
            <a:r>
              <a:rPr lang="en-US" baseline="0" dirty="0" smtClean="0"/>
              <a:t> grade 1 indicator in cm</a:t>
            </a:r>
            <a:r>
              <a:rPr lang="en-US" baseline="30000" dirty="0" smtClean="0"/>
              <a:t>2</a:t>
            </a:r>
            <a:r>
              <a:rPr lang="en-US" baseline="0" dirty="0" smtClean="0"/>
              <a:t> but not 2</a:t>
            </a:r>
            <a:r>
              <a:rPr lang="en-US" baseline="30000" dirty="0" smtClean="0"/>
              <a:t>2   </a:t>
            </a:r>
          </a:p>
          <a:p>
            <a:r>
              <a:rPr lang="en-US" dirty="0" smtClean="0"/>
              <a:t>In fraction,</a:t>
            </a:r>
            <a:r>
              <a:rPr lang="en-US" baseline="0" dirty="0" smtClean="0"/>
              <a:t> the braille is the same regardless whether the print fraction line is shown horizontally or diagonally. </a:t>
            </a:r>
          </a:p>
          <a:p>
            <a:r>
              <a:rPr lang="en-US" baseline="0" dirty="0" smtClean="0"/>
              <a:t> </a:t>
            </a:r>
          </a:p>
          <a:p>
            <a:endParaRPr lang="en-US" baseline="30000" dirty="0" smtClean="0"/>
          </a:p>
          <a:p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086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0473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Forward slash symbol</a:t>
            </a:r>
            <a:r>
              <a:rPr lang="en-US" baseline="0" dirty="0" smtClean="0"/>
              <a:t> is used in linear fraction.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10360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8167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UEB follows print spacing and order of punctuation.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41787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Lower case not to be confused with lower cell.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63547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code allows</a:t>
            </a:r>
            <a:r>
              <a:rPr lang="en-US" baseline="0" dirty="0" smtClean="0"/>
              <a:t> some flexibility as to the placement of sign of operation. We use a standard format to be consistent.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7673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can still use “tion” and “in”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10558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dd</a:t>
            </a:r>
            <a:r>
              <a:rPr lang="en-US" baseline="0" dirty="0" smtClean="0"/>
              <a:t> is the only contraction not used – the other double letter contractions such as bb, cc, ff, and gg are still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712098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following braille characters are prefixes:</a:t>
            </a:r>
          </a:p>
          <a:p>
            <a:r>
              <a:rPr lang="en-US" dirty="0" smtClean="0"/>
              <a:t>Dot 4</a:t>
            </a:r>
          </a:p>
          <a:p>
            <a:r>
              <a:rPr lang="en-US" dirty="0" smtClean="0"/>
              <a:t>Dot 4,</a:t>
            </a:r>
            <a:r>
              <a:rPr lang="en-US" baseline="0" dirty="0" smtClean="0"/>
              <a:t> 5,</a:t>
            </a:r>
          </a:p>
          <a:p>
            <a:r>
              <a:rPr lang="en-US" baseline="0" dirty="0" smtClean="0"/>
              <a:t>Dot 4, 5, 6</a:t>
            </a:r>
          </a:p>
          <a:p>
            <a:r>
              <a:rPr lang="en-US" baseline="0" dirty="0" smtClean="0"/>
              <a:t>Dot 5, </a:t>
            </a:r>
          </a:p>
          <a:p>
            <a:r>
              <a:rPr lang="en-US" baseline="0" dirty="0" smtClean="0"/>
              <a:t>Dot 4, 6, </a:t>
            </a:r>
          </a:p>
          <a:p>
            <a:r>
              <a:rPr lang="en-US" baseline="0" dirty="0" smtClean="0"/>
              <a:t>Dot 5, 6, </a:t>
            </a:r>
          </a:p>
          <a:p>
            <a:r>
              <a:rPr lang="en-US" baseline="0" dirty="0" smtClean="0"/>
              <a:t>Dot 6</a:t>
            </a:r>
          </a:p>
          <a:p>
            <a:r>
              <a:rPr lang="en-US" baseline="0" dirty="0" smtClean="0"/>
              <a:t>Dot 3, 4, 5, 6, </a:t>
            </a:r>
          </a:p>
          <a:p>
            <a:r>
              <a:rPr lang="en-US" baseline="0" dirty="0" smtClean="0"/>
              <a:t>All other braille characters (including the space) are roots.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875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5118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15109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r>
              <a:rPr lang="en-US" baseline="0" dirty="0" smtClean="0"/>
              <a:t> from the rulebook (section 3). </a:t>
            </a:r>
          </a:p>
          <a:p>
            <a:r>
              <a:rPr lang="en-US" baseline="0" dirty="0" smtClean="0"/>
              <a:t>Use the opening and closing transcriber’s note indicators as </a:t>
            </a:r>
            <a:r>
              <a:rPr lang="en-US" baseline="0" dirty="0" err="1" smtClean="0"/>
              <a:t>unspaced</a:t>
            </a:r>
            <a:r>
              <a:rPr lang="en-US" baseline="0" dirty="0" smtClean="0"/>
              <a:t> enclosures around words of explanation added by the </a:t>
            </a:r>
            <a:r>
              <a:rPr lang="en-US" baseline="0" dirty="0" err="1" smtClean="0"/>
              <a:t>taranscriber</a:t>
            </a:r>
            <a:r>
              <a:rPr lang="en-US" baseline="0" dirty="0" smtClean="0"/>
              <a:t> and embedded in the text. </a:t>
            </a:r>
            <a:r>
              <a:rPr lang="en-US" baseline="0" smtClean="0"/>
              <a:t>See Rule Book 3.27.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3382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6CA94F-7436-4D56-829C-55EBE88DFE2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59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set_logo_white_www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kjou\Desktop\branding\work\public\ppt_kerry\assets\bg_bottom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95713"/>
            <a:ext cx="9144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4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9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1905000"/>
            <a:ext cx="44577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038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343CF-479D-4EA6-A024-344A5A35CE6B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5A546-96B5-4EED-BE36-1616F9B1B6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kjou\Desktop\branding\work\public\ppt_kerry\assets\bg_bottom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795713"/>
            <a:ext cx="9144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36" descr="prcvi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98425"/>
            <a:ext cx="1828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36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6108700"/>
            <a:ext cx="4103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1143000"/>
          </a:xfrm>
        </p:spPr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8579-9D3F-4EF6-9DEB-1C59EC0277A5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45F2-8C7D-4286-AC4E-8FFD7183A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400">
                <a:latin typeface="Arial" pitchFamily="34" charset="0"/>
                <a:cs typeface="Arial" pitchFamily="34" charset="0"/>
              </a:defRPr>
            </a:lvl4pPr>
            <a:lvl5pPr>
              <a:defRPr sz="2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238D2-AE59-46D5-9E8B-25AD802035BF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FAC55-0D58-4700-8947-CE1E6CC05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>
            <a:normAutofit/>
          </a:bodyPr>
          <a:lstStyle>
            <a:lvl1pPr>
              <a:defRPr sz="20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F5E4F-3B88-445E-9EC4-0230D169D0FD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734C3-35EC-4BF7-9B05-E7A7CA4DF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11430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00CB5-AE4C-4224-80AC-98CF86717231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38FDC-6158-4D71-BFD3-E98647943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048000" cy="685800"/>
          </a:xfrm>
        </p:spPr>
        <p:txBody>
          <a:bodyPr anchor="b"/>
          <a:lstStyle>
            <a:lvl1pPr algn="l">
              <a:defRPr sz="2000" b="1">
                <a:solidFill>
                  <a:srgbClr val="2C5FA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48000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7BF62-5C32-499F-890B-75459C3C57B8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A90C-0263-4B4A-8A4B-A1326E437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5CCDE-C2B8-49F8-8352-4A63FF23032C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DE028-716F-4240-A7D8-A73B58B1C4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F6194-04E0-4B12-9CA5-F0DE358296ED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DC98E-6BC2-4C45-B457-6BDA3A121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6" descr="TOP01_b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set_logo_white_www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52400"/>
            <a:ext cx="8858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kjou\Desktop\branding\work\public\ppt_kerry\assets\bg_bottom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795713"/>
            <a:ext cx="9144000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A0A2-D1CD-4F88-800A-D796CFBE34C4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67885-05B9-4353-AE81-A33759E592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 descr="TOP01_b.png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0"/>
            <a:ext cx="9144000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33400" y="762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3400" y="1981200"/>
            <a:ext cx="82296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EE3BE3C-EA3F-4DB5-B531-568817D7545A}" type="datetimeFigureOut">
              <a:rPr lang="en-US"/>
              <a:pPr>
                <a:defRPr/>
              </a:pPr>
              <a:t>5/2/2014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196C017-811D-4149-9456-9C1F2A69CF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13" descr="C:\Documents and Settings\kjou\Desktop\branding\work\public\ppt_kerry\assets\BOT01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6215063"/>
            <a:ext cx="9144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2" descr="prcvi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52400" y="98425"/>
            <a:ext cx="18288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700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2C5FAB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2C5FAB"/>
          </a:solidFill>
          <a:latin typeface="Arial" pitchFamily="84" charset="0"/>
          <a:ea typeface="ＭＳ Ｐゴシック" pitchFamily="84" charset="-128"/>
          <a:cs typeface="ＭＳ Ｐゴシック" pitchFamily="8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–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84" charset="0"/>
        <a:buChar char="»"/>
        <a:defRPr sz="2400" kern="1200">
          <a:solidFill>
            <a:schemeClr val="tx1"/>
          </a:solidFill>
          <a:latin typeface="Arial" pitchFamily="34" charset="0"/>
          <a:ea typeface="ＭＳ Ｐゴシック" pitchFamily="84" charset="-128"/>
          <a:cs typeface="ＭＳ Ｐゴシック" pitchFamily="84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a/url?sa=i&amp;rct=j&amp;q=&amp;esrc=s&amp;source=images&amp;cd=&amp;cad=rja&amp;uact=8&amp;docid=SaSyJO58Oicu2M&amp;tbnid=bbCA2raOxQSf4M:&amp;ved=0CAUQjRw&amp;url=http://www.clipartbest.com/students-in-classroom-clipart&amp;ei=iqxNU6XdBNOuyASb_YCQAQ&amp;bvm=bv.64764171,d.aWw&amp;psig=AFQjCNH3cDaO0VUzpOdZ2VjntbXBPC2eSA&amp;ust=1397685739940922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gi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eg"/><Relationship Id="rId4" Type="http://schemas.openxmlformats.org/officeDocument/2006/relationships/hyperlink" Target="https://www.google.ca/imgres?imgurl&amp;imgrefurl=http://4vector.com/free-vector/free-vector-vector-clip-art-kitchen-scales-clip-art-112590&amp;h=0&amp;w=0&amp;tbnid=o-q8Sn7qbMkMgM&amp;zoom=1&amp;tbnh=247&amp;tbnw=204&amp;docid=e41l1FBwdgU5LM&amp;tbm=isch&amp;ei=mkFQU9joL-L4yQGSy4H4DQ&amp;ved=0CAIQsCUoAA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www.google.ca/url?sa=i&amp;rct=j&amp;q=&amp;esrc=s&amp;source=images&amp;cd=&amp;cad=rja&amp;uact=8&amp;docid=H1BzdSIVZhgpKM&amp;tbnid=PgElyf0SXLu7YM:&amp;ved=0CAUQjRw&amp;url=http://cinecomcana.blogspot.com/2012/12/water-for-elephants-possessives.html&amp;ei=AfdOU6zIDoj4yQGZ_oCwCg&amp;bvm=bv.64764171,d.aWc&amp;psig=AFQjCNFgBAoAjxp6LQQ2iA_afNiiiPb62w&amp;ust=1397770306642777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google.ca/url?sa=i&amp;rct=j&amp;q=&amp;esrc=s&amp;source=images&amp;cd=&amp;cad=rja&amp;uact=8&amp;docid=yt0OcrI-7DubqM&amp;tbnid=4BvMi4CYWhL3GM:&amp;ved=0CAUQjRw&amp;url=https://students.ga.desire2learn.com/d2l/lor/viewer/viewFile.d2lfile/395196/8805/Latin2_Adjectives_print.html&amp;ei=YPhOU5qnHc2ayQHi7IHgBQ&amp;psig=AFQjCNFgBAoAjxp6LQQ2iA_afNiiiPb62w&amp;ust=1397770306642777" TargetMode="Externa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ceb.org/ueb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622800" y="2336800"/>
          <a:ext cx="914400" cy="198438"/>
        </p:xfrm>
        <a:graphic>
          <a:graphicData uri="http://schemas.openxmlformats.org/presentationml/2006/ole">
            <p:oleObj spid="_x0000_s1038" name="Equation" r:id="rId3" imgW="435285" imgH="67710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Prefixes and Roots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533400" y="2209800"/>
            <a:ext cx="5410200" cy="1905000"/>
          </a:xfrm>
          <a:prstGeom prst="wedgeRoundRectCallout">
            <a:avLst>
              <a:gd name="adj1" fmla="val -33446"/>
              <a:gd name="adj2" fmla="val 572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example:</a:t>
            </a:r>
          </a:p>
          <a:p>
            <a:pPr algn="ctr"/>
            <a:r>
              <a:rPr lang="en-US" dirty="0" smtClean="0"/>
              <a:t>A capital letter is made up of a root (the letter) preceded by a prefix (the capitalized letter indicator). </a:t>
            </a: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6324600" cy="3429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cells preceding the root are called prefix.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419600"/>
            <a:ext cx="6477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Prefixes have always been used in Braille:</a:t>
            </a:r>
          </a:p>
          <a:p>
            <a:r>
              <a:rPr lang="en-US" dirty="0" smtClean="0"/>
              <a:t>Will		</a:t>
            </a:r>
            <a:r>
              <a:rPr lang="en-US" dirty="0" smtClean="0">
                <a:solidFill>
                  <a:srgbClr val="FF0000"/>
                </a:solidFill>
                <a:latin typeface="SimBraille" pitchFamily="49" charset="0"/>
              </a:rPr>
              <a:t>,</a:t>
            </a:r>
            <a:r>
              <a:rPr lang="en-US" dirty="0" smtClean="0">
                <a:latin typeface="SimBraille" pitchFamily="49" charset="0"/>
              </a:rPr>
              <a:t>w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word		</a:t>
            </a:r>
            <a:r>
              <a:rPr lang="en-US" dirty="0" smtClean="0">
                <a:solidFill>
                  <a:srgbClr val="FF0000"/>
                </a:solidFill>
                <a:latin typeface="SimBraille" pitchFamily="49" charset="0"/>
              </a:rPr>
              <a:t>~</a:t>
            </a:r>
            <a:r>
              <a:rPr lang="en-US" dirty="0" smtClean="0">
                <a:latin typeface="SimBraille" pitchFamily="49" charset="0"/>
              </a:rPr>
              <a:t>w</a:t>
            </a:r>
            <a:endParaRPr lang="en-US" dirty="0" smtClean="0"/>
          </a:p>
          <a:p>
            <a:r>
              <a:rPr lang="en-US" dirty="0" smtClean="0"/>
              <a:t>work		</a:t>
            </a:r>
            <a:r>
              <a:rPr lang="en-US" dirty="0" smtClean="0">
                <a:solidFill>
                  <a:srgbClr val="FF0000"/>
                </a:solidFill>
                <a:latin typeface="SimBraille" pitchFamily="49" charset="0"/>
              </a:rPr>
              <a:t>"</a:t>
            </a:r>
            <a:r>
              <a:rPr lang="en-US" dirty="0" smtClean="0">
                <a:latin typeface="SimBraille" pitchFamily="49" charset="0"/>
              </a:rPr>
              <a:t>w</a:t>
            </a:r>
            <a:endParaRPr lang="en-US" dirty="0" smtClean="0"/>
          </a:p>
          <a:p>
            <a:r>
              <a:rPr lang="en-US" dirty="0" smtClean="0"/>
              <a:t>world		</a:t>
            </a:r>
            <a:r>
              <a:rPr lang="en-US" dirty="0" smtClean="0">
                <a:solidFill>
                  <a:srgbClr val="FF0000"/>
                </a:solidFill>
                <a:latin typeface="SimBraille" pitchFamily="49" charset="0"/>
              </a:rPr>
              <a:t>_</a:t>
            </a:r>
            <a:r>
              <a:rPr lang="en-US" dirty="0" smtClean="0">
                <a:latin typeface="SimBraille" pitchFamily="49" charset="0"/>
              </a:rPr>
              <a:t>w</a:t>
            </a:r>
            <a:endParaRPr lang="en-US" dirty="0" smtClean="0"/>
          </a:p>
        </p:txBody>
      </p:sp>
      <p:pic>
        <p:nvPicPr>
          <p:cNvPr id="37890" name="Picture 2" descr="http://www.clker.com/cliparts/3/0/7/d/1313286119265416372icon-seedling-h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3181350"/>
            <a:ext cx="2447926" cy="2914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98474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185" y="152400"/>
            <a:ext cx="8229600" cy="1143000"/>
          </a:xfrm>
        </p:spPr>
        <p:txBody>
          <a:bodyPr/>
          <a:lstStyle/>
          <a:p>
            <a:r>
              <a:rPr lang="en-US" dirty="0" smtClean="0"/>
              <a:t>Punctuation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066"/>
            <a:ext cx="8229600" cy="53533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following are examples of punctuation that have been </a:t>
            </a:r>
          </a:p>
          <a:p>
            <a:pPr>
              <a:buNone/>
            </a:pPr>
            <a:r>
              <a:rPr lang="en-US" dirty="0" smtClean="0"/>
              <a:t>changed in UEB: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 smtClean="0"/>
              <a:t>single quotes ‘ ’		</a:t>
            </a:r>
            <a:r>
              <a:rPr lang="fr-FR" dirty="0" smtClean="0">
                <a:latin typeface="SimBraille" pitchFamily="49" charset="0"/>
              </a:rPr>
              <a:t>,8 ,0</a:t>
            </a:r>
          </a:p>
          <a:p>
            <a:pPr marL="0" indent="0">
              <a:buNone/>
            </a:pPr>
            <a:r>
              <a:rPr lang="fr-FR" dirty="0"/>
              <a:t>d</a:t>
            </a:r>
            <a:r>
              <a:rPr lang="fr-FR" dirty="0" smtClean="0"/>
              <a:t>ouble quotes ‟ ” 		</a:t>
            </a:r>
            <a:r>
              <a:rPr lang="fr-FR" dirty="0" smtClean="0">
                <a:latin typeface="SimBraille" pitchFamily="49" charset="0"/>
              </a:rPr>
              <a:t>8   0</a:t>
            </a:r>
            <a:endParaRPr lang="fr-FR" dirty="0" smtClean="0"/>
          </a:p>
          <a:p>
            <a:pPr>
              <a:buNone/>
            </a:pPr>
            <a:r>
              <a:rPr lang="en-US" dirty="0" smtClean="0"/>
              <a:t>parentheses ( )		</a:t>
            </a:r>
            <a:r>
              <a:rPr lang="en-US" dirty="0" smtClean="0">
                <a:latin typeface="SimBraille" pitchFamily="49" charset="0"/>
              </a:rPr>
              <a:t>"&lt; "&gt;</a:t>
            </a:r>
          </a:p>
          <a:p>
            <a:pPr>
              <a:buNone/>
            </a:pPr>
            <a:r>
              <a:rPr lang="en-US" dirty="0" smtClean="0"/>
              <a:t>brackets [ ]			</a:t>
            </a:r>
            <a:r>
              <a:rPr lang="en-US" dirty="0" smtClean="0">
                <a:latin typeface="SimBraille" pitchFamily="49" charset="0"/>
              </a:rPr>
              <a:t>.&lt; .&gt;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braces { }			</a:t>
            </a:r>
            <a:r>
              <a:rPr lang="en-US" dirty="0" smtClean="0">
                <a:latin typeface="SimBraille" pitchFamily="49" charset="0"/>
              </a:rPr>
              <a:t>_&lt; _&gt;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3610" y="2397295"/>
            <a:ext cx="29241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2422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654" y="481605"/>
            <a:ext cx="8229600" cy="1143000"/>
          </a:xfrm>
        </p:spPr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641791"/>
            <a:ext cx="3555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She said, “UEB ‘Rocks!’”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0729" y="2905505"/>
            <a:ext cx="48259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 the question [Yes] or [No].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6004" y="4539819"/>
            <a:ext cx="35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picked up my (tea) cup.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2270763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,%e sd1 8,,ueb ,8,rocks6,00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3537996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,answ] ! "q .&lt;,yes.&gt; or .&lt;,no.&gt;</a:t>
            </a:r>
            <a:r>
              <a:rPr lang="en-US" dirty="0">
                <a:latin typeface="SimBraille" pitchFamily="49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30728" y="5172310"/>
            <a:ext cx="7451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pick$ up my "&lt;tea"&gt; cup4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548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Dots and Dashes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2133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ellipse  ...</a:t>
            </a:r>
            <a:r>
              <a:rPr lang="fr-FR" dirty="0"/>
              <a:t>			</a:t>
            </a:r>
            <a:r>
              <a:rPr lang="fr-FR" dirty="0">
                <a:latin typeface="SimBraille" pitchFamily="49" charset="0"/>
              </a:rPr>
              <a:t>444</a:t>
            </a:r>
            <a:endParaRPr lang="fr-FR" dirty="0"/>
          </a:p>
          <a:p>
            <a:pPr>
              <a:buNone/>
            </a:pPr>
            <a:r>
              <a:rPr lang="en-US" dirty="0"/>
              <a:t>dash </a:t>
            </a:r>
            <a:r>
              <a:rPr lang="en-US" dirty="0" smtClean="0"/>
              <a:t>— </a:t>
            </a:r>
            <a:r>
              <a:rPr lang="en-US" dirty="0"/>
              <a:t>			</a:t>
            </a:r>
            <a:r>
              <a:rPr lang="en-US" dirty="0">
                <a:latin typeface="SimBraille" pitchFamily="49" charset="0"/>
              </a:rPr>
              <a:t>,-</a:t>
            </a:r>
            <a:endParaRPr lang="en-US" dirty="0"/>
          </a:p>
          <a:p>
            <a:pPr>
              <a:buNone/>
            </a:pPr>
            <a:r>
              <a:rPr lang="en-US" dirty="0"/>
              <a:t>long dash </a:t>
            </a:r>
            <a:r>
              <a:rPr lang="en-US" dirty="0" smtClean="0"/>
              <a:t>—— </a:t>
            </a:r>
            <a:r>
              <a:rPr lang="en-US" dirty="0"/>
              <a:t>		</a:t>
            </a:r>
            <a:r>
              <a:rPr lang="en-US" dirty="0">
                <a:latin typeface="SimBraille" pitchFamily="49" charset="0"/>
              </a:rPr>
              <a:t>",-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hyphen -			</a:t>
            </a:r>
            <a:r>
              <a:rPr lang="en-US" dirty="0" smtClean="0">
                <a:latin typeface="SimBraille" pitchFamily="49" charset="0"/>
              </a:rPr>
              <a:t>-</a:t>
            </a:r>
          </a:p>
          <a:p>
            <a:pPr marL="0" indent="0">
              <a:buNone/>
            </a:pPr>
            <a:r>
              <a:rPr lang="en-US" dirty="0" smtClean="0"/>
              <a:t>underscore _                      </a:t>
            </a:r>
            <a:r>
              <a:rPr lang="en-US" dirty="0" smtClean="0">
                <a:latin typeface="SimBraille" pitchFamily="49" charset="0"/>
              </a:rPr>
              <a:t>.-</a:t>
            </a:r>
            <a:endParaRPr lang="en-US" dirty="0">
              <a:latin typeface="SimBraille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5334000" y="2057400"/>
            <a:ext cx="3581400" cy="2438400"/>
          </a:xfrm>
          <a:prstGeom prst="wedgeEllipseCallout">
            <a:avLst>
              <a:gd name="adj1" fmla="val -29788"/>
              <a:gd name="adj2" fmla="val 578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dot is a dot is a dot. (period, decimal point, ellipsis and dot as in a web address)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648200"/>
            <a:ext cx="5886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2034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421" y="457200"/>
            <a:ext cx="8229600" cy="1143000"/>
          </a:xfrm>
        </p:spPr>
        <p:txBody>
          <a:bodyPr/>
          <a:lstStyle/>
          <a:p>
            <a:r>
              <a:rPr lang="en-US" dirty="0" smtClean="0"/>
              <a:t>Braille the examples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W9n] is444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48006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,fill 9 ! </a:t>
            </a:r>
            <a:r>
              <a:rPr lang="en-US" dirty="0">
                <a:latin typeface="SimBraille" pitchFamily="49" charset="0"/>
              </a:rPr>
              <a:t>.</a:t>
            </a:r>
            <a:r>
              <a:rPr lang="en-US" dirty="0" smtClean="0">
                <a:latin typeface="SimBraille" pitchFamily="49" charset="0"/>
              </a:rPr>
              <a:t>-4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9718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www4prcvi4org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886200"/>
            <a:ext cx="3972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l m]ry-g-r.ds4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4400" y="5715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,oh de&gt;",-x's ra9+,-we'll get wet6</a:t>
            </a:r>
            <a:endParaRPr lang="en-US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914400" y="1600200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winner is...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2514600"/>
            <a:ext cx="2102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www.prcvi.org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3429000"/>
            <a:ext cx="3350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merry-go-rounds.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4343400"/>
            <a:ext cx="2959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Fill in the ________.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4400" y="5257800"/>
            <a:ext cx="5674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Oh </a:t>
            </a:r>
            <a:r>
              <a:rPr lang="en-US" dirty="0" smtClean="0"/>
              <a:t>dear———</a:t>
            </a:r>
            <a:r>
              <a:rPr lang="en-US" dirty="0"/>
              <a:t>i</a:t>
            </a:r>
            <a:r>
              <a:rPr lang="en-US" dirty="0" smtClean="0"/>
              <a:t>t’s raining—we’ll get wet!</a:t>
            </a:r>
            <a:endParaRPr lang="en-US" dirty="0"/>
          </a:p>
        </p:txBody>
      </p:sp>
      <p:sp>
        <p:nvSpPr>
          <p:cNvPr id="3" name="Rectangular Callout 2"/>
          <p:cNvSpPr/>
          <p:nvPr/>
        </p:nvSpPr>
        <p:spPr>
          <a:xfrm>
            <a:off x="5257800" y="2773506"/>
            <a:ext cx="3657600" cy="2286000"/>
          </a:xfrm>
          <a:prstGeom prst="wedgeRectCallout">
            <a:avLst>
              <a:gd name="adj1" fmla="val -44956"/>
              <a:gd name="adj2" fmla="val 610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 a long dash in braille only when print uses both a short and long dash.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7838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  <p:bldP spid="8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The following </a:t>
            </a:r>
            <a:r>
              <a:rPr lang="en-US" dirty="0" smtClean="0"/>
              <a:t>symbols have </a:t>
            </a:r>
            <a:r>
              <a:rPr lang="en-US" dirty="0"/>
              <a:t>been changed in </a:t>
            </a:r>
            <a:r>
              <a:rPr lang="en-US" dirty="0" smtClean="0"/>
              <a:t>UEB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degree °		</a:t>
            </a:r>
            <a:r>
              <a:rPr lang="en-US" dirty="0" smtClean="0">
                <a:latin typeface="SimBraille" pitchFamily="49" charset="0"/>
              </a:rPr>
              <a:t>~j</a:t>
            </a:r>
          </a:p>
          <a:p>
            <a:pPr>
              <a:buNone/>
            </a:pPr>
            <a:r>
              <a:rPr lang="en-US" dirty="0" smtClean="0"/>
              <a:t>percent %		</a:t>
            </a:r>
            <a:r>
              <a:rPr lang="en-US" dirty="0" smtClean="0">
                <a:latin typeface="SimBraille" pitchFamily="49" charset="0"/>
              </a:rPr>
              <a:t>.0</a:t>
            </a:r>
          </a:p>
          <a:p>
            <a:pPr>
              <a:buNone/>
            </a:pPr>
            <a:r>
              <a:rPr lang="en-US" dirty="0" smtClean="0"/>
              <a:t>bullet •		</a:t>
            </a:r>
            <a:r>
              <a:rPr lang="en-US" dirty="0" smtClean="0">
                <a:latin typeface="SimBraille" pitchFamily="49" charset="0"/>
              </a:rPr>
              <a:t>_4</a:t>
            </a:r>
            <a:endParaRPr lang="en-US" dirty="0"/>
          </a:p>
          <a:p>
            <a:pPr>
              <a:buNone/>
            </a:pPr>
            <a:r>
              <a:rPr lang="en-US" dirty="0" smtClean="0"/>
              <a:t>dollar $		</a:t>
            </a:r>
            <a:r>
              <a:rPr lang="en-US" dirty="0" smtClean="0">
                <a:latin typeface="SimBraille" pitchFamily="49" charset="0"/>
              </a:rPr>
              <a:t>@s</a:t>
            </a:r>
            <a:endParaRPr lang="en-US" dirty="0"/>
          </a:p>
          <a:p>
            <a:pPr>
              <a:buNone/>
            </a:pPr>
            <a:r>
              <a:rPr lang="en-US" dirty="0"/>
              <a:t>cent ¢ </a:t>
            </a:r>
            <a:r>
              <a:rPr lang="en-US" dirty="0" smtClean="0"/>
              <a:t>		</a:t>
            </a:r>
            <a:r>
              <a:rPr lang="en-US" dirty="0" smtClean="0">
                <a:latin typeface="SimBraille" pitchFamily="49" charset="0"/>
              </a:rPr>
              <a:t>@c</a:t>
            </a:r>
          </a:p>
          <a:p>
            <a:pPr>
              <a:buNone/>
            </a:pPr>
            <a:r>
              <a:rPr lang="en-US" dirty="0" smtClean="0"/>
              <a:t>at sign @		</a:t>
            </a:r>
            <a:r>
              <a:rPr lang="en-US" dirty="0" smtClean="0">
                <a:latin typeface="SimBraille" pitchFamily="49" charset="0"/>
              </a:rPr>
              <a:t>`a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check mark √		</a:t>
            </a:r>
            <a:r>
              <a:rPr lang="en-US" dirty="0" smtClean="0">
                <a:latin typeface="SimBraille" pitchFamily="49" charset="0"/>
              </a:rPr>
              <a:t>"%</a:t>
            </a:r>
          </a:p>
          <a:p>
            <a:pPr>
              <a:buNone/>
            </a:pPr>
            <a:r>
              <a:rPr lang="en-US" dirty="0" smtClean="0"/>
              <a:t>Transcriber’s note opening		</a:t>
            </a:r>
            <a:r>
              <a:rPr lang="en-US" dirty="0" smtClean="0">
                <a:latin typeface="SimBraille" pitchFamily="49" charset="0"/>
              </a:rPr>
              <a:t>`.&lt;</a:t>
            </a:r>
          </a:p>
          <a:p>
            <a:pPr>
              <a:buNone/>
            </a:pPr>
            <a:r>
              <a:rPr lang="en-US" dirty="0" smtClean="0"/>
              <a:t>Transcriber’s note closing 		</a:t>
            </a:r>
            <a:r>
              <a:rPr lang="en-US" dirty="0" smtClean="0">
                <a:latin typeface="SimBraille" pitchFamily="49" charset="0"/>
              </a:rPr>
              <a:t>`.&gt;</a:t>
            </a:r>
            <a:endParaRPr lang="en-US" dirty="0"/>
          </a:p>
          <a:p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4343400" y="1981200"/>
            <a:ext cx="4267201" cy="2895600"/>
          </a:xfrm>
          <a:prstGeom prst="wedgeEllipseCallout">
            <a:avLst>
              <a:gd name="adj1" fmla="val -52867"/>
              <a:gd name="adj2" fmla="val -358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76800" y="2514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We have only covered a few examples for K-3 students. For a full list of UEB symbols, check the Rules of UEB.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14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171" y="5181600"/>
            <a:ext cx="48006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Put a √ beside each sentence.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en-US" dirty="0" smtClean="0"/>
              <a:t>Braille the examples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0574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5º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0574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SimBraille" pitchFamily="49" charset="0"/>
              </a:rPr>
              <a:t>#e~j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6171" y="5791200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,put a "% 2s ea* s5t;e4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43200" y="2743200"/>
            <a:ext cx="1967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`s#aj4ej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3429000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#hb`c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2743200"/>
            <a:ext cx="1127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$10.50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14400" y="3429000"/>
            <a:ext cx="6992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82¢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6171" y="4110335"/>
            <a:ext cx="3453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PB&amp;J sandwiches.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33151" y="4572000"/>
            <a:ext cx="5086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L ,,PB`&amp;,J S&amp;WI*es4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64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  <p:bldP spid="9" grpId="0" build="allAtOnce"/>
      <p:bldP spid="10" grpId="0" build="allAtOnce"/>
      <p:bldP spid="12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7600" y="18288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,9gr$i5ts3</a:t>
            </a:r>
          </a:p>
          <a:p>
            <a:r>
              <a:rPr lang="en-US" dirty="0">
                <a:latin typeface="SimBraille" pitchFamily="49" charset="0"/>
              </a:rPr>
              <a:t> </a:t>
            </a:r>
            <a:r>
              <a:rPr lang="en-US" dirty="0" smtClean="0">
                <a:latin typeface="SimBraille" pitchFamily="49" charset="0"/>
              </a:rPr>
              <a:t> _4 sug&gt;</a:t>
            </a:r>
          </a:p>
          <a:p>
            <a:r>
              <a:rPr lang="en-US" dirty="0">
                <a:latin typeface="SimBraille" pitchFamily="49" charset="0"/>
              </a:rPr>
              <a:t> </a:t>
            </a:r>
            <a:r>
              <a:rPr lang="en-US" dirty="0" smtClean="0">
                <a:latin typeface="SimBraille" pitchFamily="49" charset="0"/>
              </a:rPr>
              <a:t> _4 egg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1828800"/>
            <a:ext cx="17940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Ingredients: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sugar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egg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352800"/>
            <a:ext cx="472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e-mail is my_inbox@me.com.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962400"/>
            <a:ext cx="731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,my ;e-mail is my.-9box`ame4com4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876800"/>
            <a:ext cx="1741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got 100%!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410200"/>
            <a:ext cx="3304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got #ajj.06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7" grpId="0" build="allAtOnce"/>
      <p:bldP spid="9" grpId="0" build="allAtOnce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Callout 6"/>
          <p:cNvSpPr/>
          <p:nvPr/>
        </p:nvSpPr>
        <p:spPr>
          <a:xfrm>
            <a:off x="5105400" y="3124200"/>
            <a:ext cx="3886200" cy="2819400"/>
          </a:xfrm>
          <a:prstGeom prst="wedgeEllipseCallout">
            <a:avLst>
              <a:gd name="adj1" fmla="val -52751"/>
              <a:gd name="adj2" fmla="val -480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Capitalization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Capitalized letter		</a:t>
            </a:r>
            <a:r>
              <a:rPr lang="en-US" dirty="0" smtClean="0">
                <a:latin typeface="SimBraille" pitchFamily="49" charset="0"/>
              </a:rPr>
              <a:t>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Capitalized word		</a:t>
            </a:r>
            <a:r>
              <a:rPr lang="en-US" dirty="0" smtClean="0">
                <a:latin typeface="SimBraille" pitchFamily="49" charset="0"/>
              </a:rPr>
              <a:t>,,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Capitalized passage	</a:t>
            </a:r>
            <a:r>
              <a:rPr lang="en-US" dirty="0" smtClean="0">
                <a:latin typeface="SimBraille" pitchFamily="49" charset="0"/>
              </a:rPr>
              <a:t>,,,</a:t>
            </a:r>
            <a:endParaRPr lang="en-US" dirty="0"/>
          </a:p>
          <a:p>
            <a:pPr>
              <a:buNone/>
            </a:pPr>
            <a:r>
              <a:rPr lang="en-US" dirty="0" smtClean="0"/>
              <a:t>Capitalization terminator	</a:t>
            </a:r>
            <a:r>
              <a:rPr lang="en-US" dirty="0" smtClean="0">
                <a:latin typeface="SimBraille" pitchFamily="49" charset="0"/>
              </a:rPr>
              <a:t>,'</a:t>
            </a:r>
            <a:r>
              <a:rPr lang="en-US" dirty="0" smtClean="0"/>
              <a:t> 	</a:t>
            </a:r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0200" y="35814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passage is three or more words/symbols-sequences and it may include non-alphabetic symbols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9600" y="4038600"/>
            <a:ext cx="3352800" cy="2057400"/>
          </a:xfrm>
          <a:prstGeom prst="wedgeEllipseCallout">
            <a:avLst>
              <a:gd name="adj1" fmla="val 57238"/>
              <a:gd name="adj2" fmla="val -631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Place after the last word/symbol in the capitalized passage</a:t>
            </a:r>
          </a:p>
        </p:txBody>
      </p:sp>
    </p:spTree>
    <p:extLst>
      <p:ext uri="{BB962C8B-B14F-4D97-AF65-F5344CB8AC3E}">
        <p14:creationId xmlns:p14="http://schemas.microsoft.com/office/powerpoint/2010/main" xmlns="" val="28526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1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Symbol 	</a:t>
            </a:r>
            <a:r>
              <a:rPr lang="en-US" dirty="0" smtClean="0">
                <a:latin typeface="SimBraille" pitchFamily="49" charset="0"/>
              </a:rPr>
              <a:t>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Word		</a:t>
            </a:r>
            <a:r>
              <a:rPr lang="en-US" dirty="0" smtClean="0">
                <a:latin typeface="SimBraille" pitchFamily="49" charset="0"/>
              </a:rPr>
              <a:t>;;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Passage	</a:t>
            </a:r>
            <a:r>
              <a:rPr lang="en-US" dirty="0" smtClean="0">
                <a:latin typeface="SimBraille" pitchFamily="49" charset="0"/>
              </a:rPr>
              <a:t>;;;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Terminator 	</a:t>
            </a:r>
            <a:r>
              <a:rPr lang="en-US" dirty="0" smtClean="0">
                <a:latin typeface="SimBraille" pitchFamily="49" charset="0"/>
              </a:rPr>
              <a:t>;'</a:t>
            </a:r>
            <a:endParaRPr lang="en-US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3886200" y="2057400"/>
            <a:ext cx="4724400" cy="2209800"/>
          </a:xfrm>
          <a:prstGeom prst="wedgeRoundRectCallout">
            <a:avLst>
              <a:gd name="adj1" fmla="val -63424"/>
              <a:gd name="adj2" fmla="val -2383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2316540"/>
            <a:ext cx="411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solidFill>
                  <a:schemeClr val="bg1"/>
                </a:solidFill>
              </a:rPr>
              <a:t>Used to set Grade 1 mode when the Grade 1 meaning of symbol could be confused with a contraction or number.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5171" y="433893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vowels are a, e, i, o, and u.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55171" y="477897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V[els &gt;e a1 ;e1 i1 o1 &amp; ;u4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9685" y="5264221"/>
            <a:ext cx="37273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class is in portable 1a.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69685" y="578227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,my class is 9 portable #a;a4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257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100" y="-533400"/>
            <a:ext cx="9372600" cy="4343400"/>
          </a:xfrm>
        </p:spPr>
        <p:txBody>
          <a:bodyPr/>
          <a:lstStyle/>
          <a:p>
            <a:r>
              <a:rPr lang="en-US" sz="5200" dirty="0">
                <a:latin typeface="SimBraille" pitchFamily="49" charset="0"/>
                <a:cs typeface="ＭＳ Ｐゴシック" pitchFamily="84" charset="-128"/>
              </a:rPr>
              <a:t>,,UEB</a:t>
            </a:r>
            <a:r>
              <a:rPr lang="en-US" sz="5200" dirty="0">
                <a:latin typeface="Arial" pitchFamily="84" charset="0"/>
                <a:cs typeface="ＭＳ Ｐゴシック" pitchFamily="84" charset="-128"/>
              </a:rPr>
              <a:t/>
            </a:r>
            <a:br>
              <a:rPr lang="en-US" sz="5200" dirty="0">
                <a:latin typeface="Arial" pitchFamily="84" charset="0"/>
                <a:cs typeface="ＭＳ Ｐゴシック" pitchFamily="84" charset="-128"/>
              </a:rPr>
            </a:br>
            <a:r>
              <a:rPr lang="en-US" sz="5200" dirty="0" smtClean="0">
                <a:latin typeface="Arial" pitchFamily="84" charset="0"/>
                <a:cs typeface="ＭＳ Ｐゴシック" pitchFamily="84" charset="-128"/>
              </a:rPr>
              <a:t>Unified English Braille</a:t>
            </a:r>
            <a:br>
              <a:rPr lang="en-US" sz="5200" dirty="0" smtClean="0">
                <a:latin typeface="Arial" pitchFamily="84" charset="0"/>
                <a:cs typeface="ＭＳ Ｐゴシック" pitchFamily="84" charset="-128"/>
              </a:rPr>
            </a:br>
            <a:r>
              <a:rPr lang="en-US" sz="5200" dirty="0" smtClean="0">
                <a:latin typeface="Arial" pitchFamily="84" charset="0"/>
                <a:cs typeface="ＭＳ Ｐゴシック" pitchFamily="84" charset="-128"/>
              </a:rPr>
              <a:t>(UEB) from </a:t>
            </a:r>
            <a:r>
              <a:rPr lang="en-US" sz="5200" dirty="0">
                <a:latin typeface="Arial" pitchFamily="84" charset="0"/>
                <a:cs typeface="ＭＳ Ｐゴシック" pitchFamily="84" charset="-128"/>
              </a:rPr>
              <a:t>K-3</a:t>
            </a:r>
            <a:endParaRPr lang="en-US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819400"/>
            <a:ext cx="8229600" cy="34290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Developed by</a:t>
            </a: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pPr marL="0" indent="0" algn="ctr">
              <a:buNone/>
            </a:pPr>
            <a:r>
              <a:rPr lang="en-US" dirty="0" smtClean="0"/>
              <a:t>Chris Marshall</a:t>
            </a:r>
          </a:p>
          <a:p>
            <a:pPr marL="0" indent="0" algn="ctr">
              <a:buNone/>
            </a:pPr>
            <a:r>
              <a:rPr lang="en-US" dirty="0" smtClean="0"/>
              <a:t>Jennifer Jesso</a:t>
            </a:r>
          </a:p>
          <a:p>
            <a:pPr marL="0" indent="0" algn="ctr">
              <a:buNone/>
            </a:pPr>
            <a:r>
              <a:rPr lang="en-US" dirty="0" smtClean="0"/>
              <a:t>Ellen Hsieh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With assistance from PRCVI transcribers and the BC UEB Implementation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596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downloadclipart.net/large/6549-tool-tip-desig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0096" y="228600"/>
            <a:ext cx="4282903" cy="304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90600" y="2590800"/>
            <a:ext cx="559319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numeric indicator also sets </a:t>
            </a:r>
          </a:p>
          <a:p>
            <a:r>
              <a:rPr lang="en-US" dirty="0" smtClean="0"/>
              <a:t>grade 1 mode. </a:t>
            </a:r>
          </a:p>
          <a:p>
            <a:endParaRPr lang="en-US" dirty="0" smtClean="0"/>
          </a:p>
          <a:p>
            <a:r>
              <a:rPr lang="en-US" dirty="0" smtClean="0"/>
              <a:t>See the Rule Book for complete details.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4343400"/>
            <a:ext cx="59073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E-mail me at gr8invention@example.com!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48768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;,e-mail me at </a:t>
            </a:r>
          </a:p>
          <a:p>
            <a:r>
              <a:rPr lang="en-US" dirty="0" smtClean="0">
                <a:latin typeface="SimBraille" pitchFamily="49" charset="0"/>
              </a:rPr>
              <a:t>gr#h;'9v5;n`aexample4com6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These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82296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He shouted, “S-T-O-P!”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9718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G-g-g-g-g-go!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290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;;,g-g-g-g-g-go6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,he %\t$1 8;;,,s-t-o-p60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3886200"/>
            <a:ext cx="571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sign said: SCHOOL WILL BE OUT UNTIL FURTHER NOTICE.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Sign sd3 ,,,S*ool w 2 \ until fur!r notice4,'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0221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 build="allAtOnce"/>
      <p:bldP spid="8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Typeface Indicators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81200"/>
            <a:ext cx="3962400" cy="2133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Boldface symbol         </a:t>
            </a:r>
            <a:r>
              <a:rPr lang="en-US" dirty="0" smtClean="0">
                <a:latin typeface="SimBraille" pitchFamily="49" charset="0"/>
              </a:rPr>
              <a:t>^2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Boldface word	   </a:t>
            </a:r>
            <a:r>
              <a:rPr lang="en-US" dirty="0" smtClean="0">
                <a:latin typeface="SimBraille" pitchFamily="49" charset="0"/>
              </a:rPr>
              <a:t>^1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Boldface passage       </a:t>
            </a:r>
            <a:r>
              <a:rPr lang="en-US" dirty="0" smtClean="0">
                <a:latin typeface="SimBraille" pitchFamily="49" charset="0"/>
              </a:rPr>
              <a:t>^7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Boldface terminator    </a:t>
            </a:r>
            <a:r>
              <a:rPr lang="en-US" dirty="0" smtClean="0">
                <a:latin typeface="SimBraille" pitchFamily="49" charset="0"/>
              </a:rPr>
              <a:t>^'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685800" y="1981200"/>
            <a:ext cx="3048000" cy="1981200"/>
          </a:xfrm>
          <a:prstGeom prst="wedgeEllipseCallout">
            <a:avLst>
              <a:gd name="adj1" fmla="val 72514"/>
              <a:gd name="adj2" fmla="val -79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Can you identify the root and the prefix?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495800"/>
            <a:ext cx="358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Italic symbol        </a:t>
            </a:r>
            <a:r>
              <a:rPr lang="en-US" dirty="0" smtClean="0">
                <a:latin typeface="SimBraille" pitchFamily="49" charset="0"/>
              </a:rPr>
              <a:t>.2</a:t>
            </a:r>
            <a:endParaRPr lang="en-US" dirty="0" smtClean="0"/>
          </a:p>
          <a:p>
            <a:r>
              <a:rPr lang="en-US" dirty="0" smtClean="0"/>
              <a:t>Italic word            </a:t>
            </a:r>
            <a:r>
              <a:rPr lang="en-US" dirty="0" smtClean="0">
                <a:latin typeface="SimBraille" pitchFamily="49" charset="0"/>
              </a:rPr>
              <a:t>.1</a:t>
            </a:r>
            <a:endParaRPr lang="en-US" dirty="0" smtClean="0"/>
          </a:p>
          <a:p>
            <a:r>
              <a:rPr lang="en-US" dirty="0" smtClean="0"/>
              <a:t>Italic passage      </a:t>
            </a:r>
            <a:r>
              <a:rPr lang="en-US" dirty="0" smtClean="0">
                <a:latin typeface="SimBraille" pitchFamily="49" charset="0"/>
              </a:rPr>
              <a:t>.7</a:t>
            </a:r>
            <a:endParaRPr lang="en-US" dirty="0" smtClean="0"/>
          </a:p>
          <a:p>
            <a:r>
              <a:rPr lang="en-US" dirty="0" smtClean="0"/>
              <a:t>Italic terminator    </a:t>
            </a:r>
            <a:r>
              <a:rPr lang="en-US" dirty="0" smtClean="0">
                <a:latin typeface="SimBraille" pitchFamily="49" charset="0"/>
              </a:rPr>
              <a:t>.'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4419600"/>
            <a:ext cx="419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Underlined symbol         </a:t>
            </a:r>
            <a:r>
              <a:rPr lang="en-US" dirty="0" smtClean="0">
                <a:latin typeface="SimBraille" pitchFamily="49" charset="0"/>
              </a:rPr>
              <a:t>_2</a:t>
            </a:r>
            <a:endParaRPr lang="en-US" dirty="0" smtClean="0"/>
          </a:p>
          <a:p>
            <a:r>
              <a:rPr lang="en-US" dirty="0" smtClean="0"/>
              <a:t>Underlined word             </a:t>
            </a:r>
            <a:r>
              <a:rPr lang="en-US" dirty="0" smtClean="0">
                <a:latin typeface="SimBraille" pitchFamily="49" charset="0"/>
              </a:rPr>
              <a:t>_1</a:t>
            </a:r>
            <a:endParaRPr lang="en-US" dirty="0" smtClean="0"/>
          </a:p>
          <a:p>
            <a:r>
              <a:rPr lang="en-US" dirty="0" smtClean="0"/>
              <a:t>Underlined passage       </a:t>
            </a:r>
            <a:r>
              <a:rPr lang="en-US" dirty="0" smtClean="0">
                <a:latin typeface="SimBraille" pitchFamily="49" charset="0"/>
              </a:rPr>
              <a:t>_7</a:t>
            </a:r>
            <a:endParaRPr lang="en-US" dirty="0" smtClean="0"/>
          </a:p>
          <a:p>
            <a:r>
              <a:rPr lang="en-US" dirty="0" smtClean="0"/>
              <a:t>Underlined terminator    </a:t>
            </a:r>
            <a:r>
              <a:rPr lang="en-US" dirty="0" smtClean="0">
                <a:latin typeface="SimBraille" pitchFamily="49" charset="0"/>
              </a:rPr>
              <a:t>_'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38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these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8229600" cy="53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 am </a:t>
            </a:r>
            <a:r>
              <a:rPr lang="en-US" i="1" dirty="0" smtClean="0"/>
              <a:t>so excited!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am .1s .1excit$6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e in r</a:t>
            </a:r>
            <a:r>
              <a:rPr lang="en-US" b="1" dirty="0" smtClean="0"/>
              <a:t>e</a:t>
            </a:r>
            <a:r>
              <a:rPr lang="en-US" dirty="0" smtClean="0"/>
              <a:t>d a short or long vowel?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429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,is ! ;e 9 r~2$ a %ort or l;g v[el8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343400"/>
            <a:ext cx="61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Underline</a:t>
            </a:r>
            <a:r>
              <a:rPr lang="en-US" dirty="0" smtClean="0"/>
              <a:t> the correct answer.</a:t>
            </a:r>
            <a:endParaRPr lang="en-US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_1,"ul9e ! Correct answ]4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52578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Have a great summer vacation! </a:t>
            </a:r>
            <a:r>
              <a:rPr lang="en-US" dirty="0"/>
              <a:t>s</a:t>
            </a:r>
            <a:r>
              <a:rPr lang="en-US" dirty="0" smtClean="0"/>
              <a:t>he said.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715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.7,h a grt summ] vaca;n6.' %e SD4</a:t>
            </a:r>
            <a:endParaRPr lang="en-US" dirty="0">
              <a:latin typeface="SimBraille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37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6" grpId="0" build="allAtOnce"/>
      <p:bldP spid="8" grpId="0" build="allAtOnce"/>
      <p:bldP spid="10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to call home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604-264-5052</a:t>
            </a:r>
          </a:p>
          <a:p>
            <a:pPr marL="0" indent="0">
              <a:buNone/>
            </a:pPr>
            <a:r>
              <a:rPr lang="en-US" dirty="0" smtClean="0">
                <a:latin typeface="SimBraille" pitchFamily="49" charset="0"/>
              </a:rPr>
              <a:t>#fjd-#bfd-#ejeb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604 283 5069</a:t>
            </a:r>
          </a:p>
          <a:p>
            <a:pPr marL="0" indent="0">
              <a:buNone/>
            </a:pPr>
            <a:r>
              <a:rPr lang="en-US" dirty="0" smtClean="0">
                <a:latin typeface="SimBraille" pitchFamily="49" charset="0"/>
              </a:rPr>
              <a:t>#FJD"bhc"ejfi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4800600" y="2895600"/>
            <a:ext cx="3581400" cy="2895600"/>
          </a:xfrm>
          <a:prstGeom prst="wedgeEllipseCallout">
            <a:avLst>
              <a:gd name="adj1" fmla="val -72425"/>
              <a:gd name="adj2" fmla="val 11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can put a space within  number using a numeric space indicator.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05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or write!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1981200"/>
            <a:ext cx="280237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en-US" dirty="0" smtClean="0"/>
              <a:t>1701-4567 5th St.  </a:t>
            </a:r>
          </a:p>
          <a:p>
            <a:pPr marL="0" indent="0">
              <a:buNone/>
            </a:pPr>
            <a:r>
              <a:rPr lang="en-US" dirty="0" smtClean="0"/>
              <a:t>Burnaby, B.C. </a:t>
            </a:r>
          </a:p>
          <a:p>
            <a:pPr marL="0" indent="0">
              <a:buNone/>
            </a:pPr>
            <a:r>
              <a:rPr lang="en-US" dirty="0" smtClean="0"/>
              <a:t>Canada</a:t>
            </a:r>
          </a:p>
          <a:p>
            <a:r>
              <a:rPr lang="en-US" dirty="0" smtClean="0"/>
              <a:t>V6Y 4V3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1000" y="1981200"/>
            <a:ext cx="48638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#agja-#defg #eth ,st4</a:t>
            </a:r>
          </a:p>
          <a:p>
            <a:r>
              <a:rPr lang="en-US" dirty="0" smtClean="0">
                <a:latin typeface="SimBraille" pitchFamily="49" charset="0"/>
              </a:rPr>
              <a:t>,BURNABY1 ,b4,c4</a:t>
            </a:r>
          </a:p>
          <a:p>
            <a:r>
              <a:rPr lang="en-US" dirty="0" smtClean="0">
                <a:latin typeface="SimBraille" pitchFamily="49" charset="0"/>
              </a:rPr>
              <a:t>,Canada</a:t>
            </a:r>
          </a:p>
          <a:p>
            <a:r>
              <a:rPr lang="en-US" dirty="0" smtClean="0">
                <a:latin typeface="SimBraille" pitchFamily="49" charset="0"/>
              </a:rPr>
              <a:t>,v#f,y #d,V#c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4876800" y="4495800"/>
            <a:ext cx="3505200" cy="1828800"/>
          </a:xfrm>
          <a:prstGeom prst="wedgeEllipseCallout">
            <a:avLst>
              <a:gd name="adj1" fmla="val -24103"/>
              <a:gd name="adj2" fmla="val -609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You </a:t>
            </a:r>
            <a:r>
              <a:rPr lang="en-US" u="sng" dirty="0" smtClean="0"/>
              <a:t>can no longer </a:t>
            </a:r>
            <a:r>
              <a:rPr lang="en-US" dirty="0" smtClean="0"/>
              <a:t>use contractions following ordinal numbers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4233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mom’s office is on the 21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floor.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029200"/>
            <a:ext cx="411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,MY mom's (fice</a:t>
            </a:r>
          </a:p>
          <a:p>
            <a:r>
              <a:rPr lang="en-US" dirty="0" smtClean="0">
                <a:latin typeface="SimBraille" pitchFamily="49" charset="0"/>
              </a:rPr>
              <a:t>Is on ! #bast fLOOR4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the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316625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573-5739 19</a:t>
            </a:r>
            <a:r>
              <a:rPr lang="en-US" baseline="30000" dirty="0" smtClean="0"/>
              <a:t>th</a:t>
            </a:r>
            <a:r>
              <a:rPr lang="en-US" dirty="0" smtClean="0"/>
              <a:t> Street</a:t>
            </a:r>
          </a:p>
          <a:p>
            <a:r>
              <a:rPr lang="en-US" dirty="0" smtClean="0"/>
              <a:t>Vancouver, BC</a:t>
            </a:r>
          </a:p>
          <a:p>
            <a:r>
              <a:rPr lang="en-US" dirty="0" smtClean="0"/>
              <a:t>CANADA</a:t>
            </a:r>
          </a:p>
          <a:p>
            <a:r>
              <a:rPr lang="en-US" dirty="0" smtClean="0"/>
              <a:t>V4K 8E2</a:t>
            </a:r>
          </a:p>
          <a:p>
            <a:endParaRPr lang="en-US" dirty="0" smtClean="0"/>
          </a:p>
          <a:p>
            <a:r>
              <a:rPr lang="en-US" dirty="0" smtClean="0"/>
              <a:t>Phone: 604-375-3253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514600"/>
            <a:ext cx="3749744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#egc-#egci #aith</a:t>
            </a:r>
          </a:p>
          <a:p>
            <a:r>
              <a:rPr lang="en-US" dirty="0" smtClean="0">
                <a:latin typeface="SimBraille" pitchFamily="49" charset="0"/>
              </a:rPr>
              <a:t>,/reet</a:t>
            </a:r>
          </a:p>
          <a:p>
            <a:r>
              <a:rPr lang="en-US" dirty="0" smtClean="0">
                <a:latin typeface="SimBraille" pitchFamily="49" charset="0"/>
              </a:rPr>
              <a:t>,Vanc\V]1 ,,BC</a:t>
            </a:r>
          </a:p>
          <a:p>
            <a:r>
              <a:rPr lang="en-US" dirty="0" smtClean="0">
                <a:latin typeface="SimBraille" pitchFamily="49" charset="0"/>
              </a:rPr>
              <a:t>,,CANADA</a:t>
            </a:r>
          </a:p>
          <a:p>
            <a:r>
              <a:rPr lang="en-US" dirty="0" smtClean="0">
                <a:latin typeface="SimBraille" pitchFamily="49" charset="0"/>
              </a:rPr>
              <a:t>,V#d,k #h,e#b</a:t>
            </a:r>
          </a:p>
          <a:p>
            <a:endParaRPr lang="en-US" dirty="0" smtClean="0">
              <a:latin typeface="SimBraille" pitchFamily="49" charset="0"/>
            </a:endParaRPr>
          </a:p>
          <a:p>
            <a:r>
              <a:rPr lang="en-US" dirty="0" smtClean="0">
                <a:latin typeface="SimBraille" pitchFamily="49" charset="0"/>
              </a:rPr>
              <a:t>,Ph"o3</a:t>
            </a:r>
          </a:p>
          <a:p>
            <a:r>
              <a:rPr lang="en-US" dirty="0" smtClean="0">
                <a:latin typeface="SimBraille" pitchFamily="49" charset="0"/>
              </a:rPr>
              <a:t>#fjd-#cge-#cbec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r>
              <a:rPr lang="en-US" dirty="0" smtClean="0"/>
              <a:t>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905000"/>
            <a:ext cx="5029200" cy="167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All numbers in UEB are brailled in the upper portion of the cell, even in technical material.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133600"/>
            <a:ext cx="3429000" cy="3663570"/>
          </a:xfrm>
          <a:prstGeom prst="rect">
            <a:avLst/>
          </a:prstGeom>
        </p:spPr>
      </p:pic>
      <p:pic>
        <p:nvPicPr>
          <p:cNvPr id="8194" name="Picture 2" descr="http://www.clipartbest.com/cliparts/jcx/p6j/jcxp6jRcE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3276600"/>
            <a:ext cx="3200400" cy="3253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143000"/>
          </a:xfrm>
        </p:spPr>
        <p:txBody>
          <a:bodyPr/>
          <a:lstStyle/>
          <a:p>
            <a:r>
              <a:rPr lang="en-US" dirty="0" smtClean="0"/>
              <a:t>Basic Math Symbols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Equals </a:t>
            </a:r>
            <a:r>
              <a:rPr lang="en-US" dirty="0" smtClean="0"/>
              <a:t>=</a:t>
            </a:r>
            <a:r>
              <a:rPr lang="en-US" dirty="0" smtClean="0"/>
              <a:t>	</a:t>
            </a:r>
            <a:r>
              <a:rPr lang="en-US" dirty="0" smtClean="0">
                <a:latin typeface="SimBraille" pitchFamily="49" charset="0"/>
              </a:rPr>
              <a:t>"7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429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 + 3 = 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3886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#d"6#c "7 #g   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 – 2 = 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52578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#g"-#b "7 #e  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34290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 × 3 = 6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38862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#b"8#c "7 #f   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5257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#aj"/#b "7 #e   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48006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÷ 2 = 5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14400" y="1828800"/>
            <a:ext cx="25619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Plus </a:t>
            </a:r>
            <a:r>
              <a:rPr lang="en-US" dirty="0" smtClean="0"/>
              <a:t>+ </a:t>
            </a:r>
            <a:r>
              <a:rPr lang="en-US" dirty="0" smtClean="0"/>
              <a:t>	</a:t>
            </a:r>
            <a:r>
              <a:rPr lang="en-US" dirty="0" smtClean="0">
                <a:latin typeface="SimBraille" pitchFamily="49" charset="0"/>
              </a:rPr>
              <a:t>"6</a:t>
            </a:r>
            <a:r>
              <a:rPr lang="en-US" dirty="0" smtClean="0"/>
              <a:t> </a:t>
            </a:r>
          </a:p>
          <a:p>
            <a:r>
              <a:rPr lang="en-US" dirty="0" smtClean="0"/>
              <a:t>Minus </a:t>
            </a:r>
            <a:r>
              <a:rPr lang="en-US" dirty="0" smtClean="0"/>
              <a:t>-</a:t>
            </a:r>
            <a:r>
              <a:rPr lang="en-US" dirty="0" smtClean="0"/>
              <a:t>	</a:t>
            </a:r>
            <a:r>
              <a:rPr lang="en-US" dirty="0" smtClean="0">
                <a:latin typeface="SimBraille" pitchFamily="49" charset="0"/>
              </a:rPr>
              <a:t>"-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0" y="1828800"/>
            <a:ext cx="34002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Multiplication	</a:t>
            </a:r>
            <a:r>
              <a:rPr lang="en-US" dirty="0" smtClean="0"/>
              <a:t> x</a:t>
            </a:r>
            <a:r>
              <a:rPr lang="en-US" dirty="0" smtClean="0"/>
              <a:t>	</a:t>
            </a:r>
            <a:r>
              <a:rPr lang="en-US" dirty="0" smtClean="0">
                <a:latin typeface="SimBraille" pitchFamily="49" charset="0"/>
              </a:rPr>
              <a:t>"8</a:t>
            </a:r>
            <a:endParaRPr lang="en-US" dirty="0" smtClean="0"/>
          </a:p>
          <a:p>
            <a:r>
              <a:rPr lang="en-US" smtClean="0"/>
              <a:t>Division </a:t>
            </a:r>
            <a:r>
              <a:rPr lang="en-US" smtClean="0"/>
              <a:t>÷</a:t>
            </a:r>
            <a:r>
              <a:rPr lang="en-US" dirty="0" smtClean="0"/>
              <a:t>		</a:t>
            </a:r>
            <a:r>
              <a:rPr lang="en-US" dirty="0" smtClean="0">
                <a:latin typeface="SimBraille" pitchFamily="49" charset="0"/>
              </a:rPr>
              <a:t>"/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These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13981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 + 1 = 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2858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#a"6#a "7 #b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2514600"/>
            <a:ext cx="2247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181 – 104 = 77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2971800"/>
            <a:ext cx="3972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#aha"-#ajd "7 #gg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886200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3x5 = 15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3434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#c"8#e "7 #ae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3886200"/>
            <a:ext cx="1697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27 ÷ 3 = 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43434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#bg"/#c "7 #i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7" grpId="0" build="allAtOnce"/>
      <p:bldP spid="9" grpId="0" build="allAtOnce"/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this presentation, we will cover the changes to Braille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relevant for Grades K to 3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Cover </a:t>
            </a:r>
            <a:r>
              <a:rPr lang="en-US" dirty="0"/>
              <a:t>Literary </a:t>
            </a:r>
            <a:r>
              <a:rPr lang="en-US" dirty="0" smtClean="0"/>
              <a:t>and Math content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This is a hands-on </a:t>
            </a:r>
            <a:r>
              <a:rPr lang="en-US" dirty="0" smtClean="0"/>
              <a:t>workshop, </a:t>
            </a:r>
            <a:r>
              <a:rPr lang="en-US" dirty="0"/>
              <a:t>please braille </a:t>
            </a:r>
            <a:r>
              <a:rPr lang="en-US" dirty="0" smtClean="0"/>
              <a:t>the </a:t>
            </a:r>
            <a:r>
              <a:rPr lang="en-US" dirty="0"/>
              <a:t>examples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show the changes, we have some examples in English Braille, American Edition (EBAE) and UEB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3460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1143000"/>
          </a:xfrm>
        </p:spPr>
        <p:txBody>
          <a:bodyPr/>
          <a:lstStyle/>
          <a:p>
            <a:r>
              <a:rPr lang="en-US" dirty="0" smtClean="0"/>
              <a:t>More Math Symbols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18743" y="2971800"/>
            <a:ext cx="10919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24/7 </a:t>
            </a:r>
            <a:r>
              <a:rPr lang="en-US" dirty="0" smtClean="0">
                <a:latin typeface="SimBraille" pitchFamily="49" charset="0"/>
              </a:rPr>
              <a:t>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8743" y="3508392"/>
            <a:ext cx="1981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#bd_/#g</a:t>
            </a:r>
            <a:endParaRPr lang="en-US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2799943" y="2971799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Is 5 &gt; 3?  </a:t>
            </a:r>
            <a:r>
              <a:rPr lang="en-US" dirty="0" smtClean="0">
                <a:latin typeface="SimBraille" pitchFamily="49" charset="0"/>
              </a:rPr>
              <a:t>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07964" y="4343399"/>
            <a:ext cx="17652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Is 2 &lt; 1?  </a:t>
            </a:r>
            <a:r>
              <a:rPr lang="en-US" dirty="0" smtClean="0">
                <a:latin typeface="SimBraille" pitchFamily="49" charset="0"/>
              </a:rPr>
              <a:t>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799943" y="3429000"/>
            <a:ext cx="335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,is #e `&gt; #c8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807964" y="48006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,is #b `&lt; #a8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400800" y="2971800"/>
            <a:ext cx="8627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latin typeface="SimBraille" pitchFamily="49" charset="0"/>
              </a:rPr>
              <a:t>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00800" y="34290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#b9#b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00800" y="4343400"/>
            <a:ext cx="1101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cm</a:t>
            </a:r>
            <a:r>
              <a:rPr lang="en-US" baseline="30000" dirty="0" smtClean="0"/>
              <a:t>2</a:t>
            </a:r>
            <a:r>
              <a:rPr lang="en-US" dirty="0" smtClean="0"/>
              <a:t>  </a:t>
            </a:r>
            <a:r>
              <a:rPr lang="en-US" dirty="0" smtClean="0">
                <a:latin typeface="SimBraille" pitchFamily="49" charset="0"/>
              </a:rPr>
              <a:t>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400800" y="48006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Cm;9#b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14400" y="1600200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Greater Than	 &gt;	</a:t>
            </a:r>
            <a:r>
              <a:rPr lang="en-US" dirty="0" smtClean="0">
                <a:latin typeface="SimBraille" pitchFamily="49" charset="0"/>
              </a:rPr>
              <a:t>@&gt;</a:t>
            </a:r>
          </a:p>
          <a:p>
            <a:r>
              <a:rPr lang="en-US" dirty="0" smtClean="0"/>
              <a:t>Less Than &lt;   	</a:t>
            </a:r>
            <a:r>
              <a:rPr lang="en-US" dirty="0" smtClean="0">
                <a:latin typeface="SimBraille" pitchFamily="49" charset="0"/>
              </a:rPr>
              <a:t>@&lt;</a:t>
            </a:r>
            <a:endParaRPr lang="en-US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5029200" y="1600200"/>
            <a:ext cx="34002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Forward Slash /	</a:t>
            </a:r>
            <a:r>
              <a:rPr lang="en-US" dirty="0" smtClean="0">
                <a:latin typeface="SimBraille" pitchFamily="49" charset="0"/>
              </a:rPr>
              <a:t>_/</a:t>
            </a:r>
            <a:endParaRPr lang="en-US" dirty="0" smtClean="0"/>
          </a:p>
          <a:p>
            <a:r>
              <a:rPr lang="en-US" dirty="0" smtClean="0"/>
              <a:t>Superscript </a:t>
            </a:r>
            <a:r>
              <a:rPr lang="en-US" baseline="30000" dirty="0" smtClean="0"/>
              <a:t>2</a:t>
            </a:r>
            <a:r>
              <a:rPr lang="en-US" dirty="0" smtClean="0"/>
              <a:t>	           </a:t>
            </a:r>
            <a:r>
              <a:rPr lang="en-US" dirty="0" smtClean="0">
                <a:latin typeface="SimBraille" pitchFamily="49" charset="0"/>
              </a:rPr>
              <a:t>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2057400"/>
            <a:ext cx="3964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number is &gt; 5 but &lt; 10.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667000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,! Numb] is `&gt; #e b `&lt; #aj4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3429000"/>
            <a:ext cx="3929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is the same as 2 x 2 x 2.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4038600"/>
            <a:ext cx="6646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#b9#c is ! Same Z #b"8#b"8#b4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4800600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01/25/14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14400" y="52578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#ja_/#be</a:t>
            </a:r>
            <a:r>
              <a:rPr lang="en-US" dirty="0">
                <a:latin typeface="SimBraille" pitchFamily="49" charset="0"/>
              </a:rPr>
              <a:t>_/#</a:t>
            </a:r>
            <a:r>
              <a:rPr lang="en-US" dirty="0" smtClean="0">
                <a:latin typeface="SimBraille" pitchFamily="49" charset="0"/>
              </a:rPr>
              <a:t>ad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9" grpId="0" build="allAtOnce"/>
      <p:bldP spid="11" grpId="0" build="allAtOnce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411" y="152400"/>
            <a:ext cx="8229600" cy="1143000"/>
          </a:xfrm>
        </p:spPr>
        <p:txBody>
          <a:bodyPr/>
          <a:lstStyle/>
          <a:p>
            <a:r>
              <a:rPr lang="en-US" dirty="0" smtClean="0"/>
              <a:t>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411" y="1905000"/>
            <a:ext cx="8229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 Numeric Fraction</a:t>
            </a:r>
          </a:p>
          <a:p>
            <a:pPr>
              <a:buNone/>
            </a:pPr>
            <a:r>
              <a:rPr lang="en-US" dirty="0" smtClean="0"/>
              <a:t>½	            </a:t>
            </a:r>
            <a:r>
              <a:rPr lang="en-US" dirty="0" smtClean="0">
                <a:latin typeface="SimBraille" pitchFamily="49" charset="0"/>
              </a:rPr>
              <a:t>#a/b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</a:t>
            </a:r>
            <a:r>
              <a:rPr lang="en-US" dirty="0" smtClean="0">
                <a:latin typeface="SimBraille" pitchFamily="49" charset="0"/>
              </a:rPr>
              <a:t>#a/d</a:t>
            </a:r>
            <a:endParaRPr lang="en-US" dirty="0" smtClean="0">
              <a:solidFill>
                <a:srgbClr val="FF0000"/>
              </a:solidFill>
              <a:latin typeface="SimBraille" pitchFamily="49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Mixed number</a:t>
            </a:r>
          </a:p>
          <a:p>
            <a:pPr>
              <a:buNone/>
            </a:pPr>
            <a:r>
              <a:rPr lang="en-US" dirty="0" smtClean="0"/>
              <a:t>6 ¾ 	</a:t>
            </a:r>
            <a:r>
              <a:rPr lang="en-US" dirty="0" smtClean="0">
                <a:latin typeface="SimBraille" pitchFamily="49" charset="0"/>
              </a:rPr>
              <a:t>#f#c/d</a:t>
            </a:r>
          </a:p>
          <a:p>
            <a:pPr>
              <a:buNone/>
            </a:pPr>
            <a:endParaRPr lang="en-US" dirty="0" smtClean="0">
              <a:latin typeface="SimBraille" pitchFamily="49" charset="0"/>
            </a:endParaRPr>
          </a:p>
          <a:p>
            <a:pPr>
              <a:buNone/>
            </a:pPr>
            <a:r>
              <a:rPr lang="en-US" dirty="0" smtClean="0"/>
              <a:t>Fractions in linear form</a:t>
            </a:r>
          </a:p>
          <a:p>
            <a:pPr>
              <a:buNone/>
            </a:pPr>
            <a:r>
              <a:rPr lang="en-US" dirty="0" smtClean="0"/>
              <a:t>7/11		</a:t>
            </a:r>
            <a:r>
              <a:rPr lang="en-US" dirty="0" smtClean="0">
                <a:latin typeface="SimBraille" pitchFamily="49" charset="0"/>
              </a:rPr>
              <a:t>#g_/#aa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pic>
        <p:nvPicPr>
          <p:cNvPr id="4098" name="Picture 2" descr="http://www.clker.com/cliparts/4/e/5/a/1206557176743993576mcol_pie_chart.svg.me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209800"/>
            <a:ext cx="2857500" cy="25146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1176634"/>
            <a:ext cx="3177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Simple fraction line	</a:t>
            </a:r>
            <a:r>
              <a:rPr lang="en-US" dirty="0">
                <a:latin typeface="SimBraille" pitchFamily="49" charset="0"/>
              </a:rPr>
              <a:t>/</a:t>
            </a:r>
          </a:p>
        </p:txBody>
      </p:sp>
      <p:sp>
        <p:nvSpPr>
          <p:cNvPr id="5" name="Rectangle 4"/>
          <p:cNvSpPr/>
          <p:nvPr/>
        </p:nvSpPr>
        <p:spPr>
          <a:xfrm>
            <a:off x="4747094" y="1176634"/>
            <a:ext cx="34002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Forward Slash </a:t>
            </a:r>
            <a:r>
              <a:rPr lang="en-US" dirty="0"/>
              <a:t>/	</a:t>
            </a:r>
            <a:r>
              <a:rPr lang="en-US" dirty="0">
                <a:latin typeface="SimBraille" pitchFamily="49" charset="0"/>
              </a:rPr>
              <a:t>_/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85800" y="2819400"/>
          <a:ext cx="228600" cy="533400"/>
        </p:xfrm>
        <a:graphic>
          <a:graphicData uri="http://schemas.openxmlformats.org/presentationml/2006/ole">
            <p:oleObj spid="_x0000_s2062" name="Equation" r:id="rId5" imgW="152334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5181600" y="762000"/>
            <a:ext cx="36576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Now Practice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2672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4191000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#e#a/b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5029200"/>
            <a:ext cx="1383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24/7/365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743200" y="4953000"/>
            <a:ext cx="3081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#bd_/#g_/#cfe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43200" y="342900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dirty="0">
                <a:latin typeface="SimBraille" pitchFamily="49" charset="0"/>
              </a:rPr>
              <a:t>#</a:t>
            </a:r>
            <a:r>
              <a:rPr lang="en-US" dirty="0" smtClean="0">
                <a:latin typeface="SimBraille" pitchFamily="49" charset="0"/>
              </a:rPr>
              <a:t>a/h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1848886"/>
            <a:ext cx="4049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One quarter is written as ¼.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14400" y="2514600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,"o QU&gt;T] is writt5 Z #a/d4</a:t>
            </a:r>
            <a:endParaRPr lang="en-US" dirty="0">
              <a:latin typeface="SimBraille" pitchFamily="49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990600" y="3429000"/>
          <a:ext cx="288925" cy="549275"/>
        </p:xfrm>
        <a:graphic>
          <a:graphicData uri="http://schemas.openxmlformats.org/presentationml/2006/ole">
            <p:oleObj spid="_x0000_s3086" name="Equation" r:id="rId3" imgW="139639" imgH="393529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12" grpId="0" build="allAtOnce"/>
      <p:bldP spid="3" grpId="0"/>
      <p:bldP spid="14" grpId="0" build="allAtOnce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</a:t>
            </a:r>
            <a:endParaRPr lang="en-US" dirty="0"/>
          </a:p>
        </p:txBody>
      </p:sp>
      <p:pic>
        <p:nvPicPr>
          <p:cNvPr id="5" name="Content Placeholder 4" descr="untitled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1266109">
            <a:off x="6864961" y="1453085"/>
            <a:ext cx="2247900" cy="1438275"/>
          </a:xfrm>
        </p:spPr>
      </p:pic>
      <p:pic>
        <p:nvPicPr>
          <p:cNvPr id="2050" name="Picture 2" descr="https://encrypted-tbn3.gstatic.com/images?q=tbn:ANd9GcSO-7PLz5M4j-yQqUPzs5cog9TzC9Wq-bbpYkELLElzB-st_V68258xuS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219200"/>
            <a:ext cx="1943100" cy="23526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590800" y="20574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two ways to show feet and inches depending on whether the print uses straight or directional symbols.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3810000"/>
            <a:ext cx="34131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6′              </a:t>
            </a:r>
            <a:r>
              <a:rPr lang="en-US" dirty="0" smtClean="0">
                <a:latin typeface="SimBraille" pitchFamily="49" charset="0"/>
              </a:rPr>
              <a:t>#f7</a:t>
            </a:r>
          </a:p>
          <a:p>
            <a:r>
              <a:rPr lang="en-US" dirty="0" smtClean="0"/>
              <a:t>5′10</a:t>
            </a:r>
            <a:r>
              <a:rPr lang="en-US" dirty="0"/>
              <a:t>″</a:t>
            </a:r>
            <a:r>
              <a:rPr lang="en-US" dirty="0" smtClean="0"/>
              <a:t>         </a:t>
            </a:r>
            <a:r>
              <a:rPr lang="en-US" dirty="0" smtClean="0">
                <a:latin typeface="SimBraille" pitchFamily="49" charset="0"/>
              </a:rPr>
              <a:t>#e7#aj77</a:t>
            </a:r>
          </a:p>
          <a:p>
            <a:r>
              <a:rPr lang="en-US" dirty="0" smtClean="0"/>
              <a:t>X″ long     </a:t>
            </a:r>
            <a:r>
              <a:rPr lang="en-US" dirty="0" smtClean="0">
                <a:latin typeface="SimBraille" pitchFamily="49" charset="0"/>
              </a:rPr>
              <a:t>,x77 l;g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53000" y="3810000"/>
            <a:ext cx="32748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9ꞌ          </a:t>
            </a:r>
            <a:r>
              <a:rPr lang="en-US" dirty="0" smtClean="0">
                <a:latin typeface="SimBraille" pitchFamily="49" charset="0"/>
              </a:rPr>
              <a:t>#i'</a:t>
            </a:r>
          </a:p>
          <a:p>
            <a:r>
              <a:rPr lang="en-US" dirty="0" smtClean="0"/>
              <a:t>4' 11"    </a:t>
            </a:r>
            <a:r>
              <a:rPr lang="en-US" dirty="0" smtClean="0">
                <a:latin typeface="SimBraille" pitchFamily="49" charset="0"/>
              </a:rPr>
              <a:t>#d' #aa,7</a:t>
            </a:r>
            <a:endParaRPr lang="en-US" dirty="0"/>
          </a:p>
        </p:txBody>
      </p:sp>
      <p:sp>
        <p:nvSpPr>
          <p:cNvPr id="10" name="Oval Callout 9"/>
          <p:cNvSpPr/>
          <p:nvPr/>
        </p:nvSpPr>
        <p:spPr>
          <a:xfrm>
            <a:off x="685800" y="5257800"/>
            <a:ext cx="6705600" cy="1371600"/>
          </a:xfrm>
          <a:prstGeom prst="wedgeEllipseCallout">
            <a:avLst>
              <a:gd name="adj1" fmla="val -12555"/>
              <a:gd name="adj2" fmla="val -642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 K-3 students, we suggest using the directional symbols.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7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Your Turn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5662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asked for a 50″ TV for my 10</a:t>
            </a:r>
            <a:r>
              <a:rPr lang="en-US" baseline="30000" dirty="0" smtClean="0"/>
              <a:t>th</a:t>
            </a:r>
            <a:r>
              <a:rPr lang="en-US" dirty="0" smtClean="0"/>
              <a:t> birthday.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048000"/>
            <a:ext cx="75376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ask$ = a #ej77 ,,tv = my #ajth</a:t>
            </a:r>
          </a:p>
          <a:p>
            <a:r>
              <a:rPr lang="en-US" dirty="0" smtClean="0">
                <a:latin typeface="SimBraille" pitchFamily="49" charset="0"/>
              </a:rPr>
              <a:t>Bir?"d4</a:t>
            </a:r>
            <a:endParaRPr lang="en-US" dirty="0">
              <a:latin typeface="SimBraille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4343400"/>
            <a:ext cx="30732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daddy is 6′ 3″ tall.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4800600"/>
            <a:ext cx="6200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,my daddy is #f7 #c77 tall4</a:t>
            </a:r>
            <a:endParaRPr lang="en-US" dirty="0">
              <a:latin typeface="SimBrail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8" grpId="0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/>
          <a:lstStyle/>
          <a:p>
            <a:r>
              <a:rPr lang="en-US" dirty="0" smtClean="0"/>
              <a:t>Spatial Calculation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2819400"/>
            <a:ext cx="4038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mBraille" pitchFamily="49" charset="0"/>
                <a:ea typeface="ＭＳ Ｐゴシック" pitchFamily="84" charset="-128"/>
                <a:cs typeface="Arial" pitchFamily="34" charset="0"/>
              </a:rPr>
              <a:t> @: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04800" y="1752600"/>
            <a:ext cx="3810000" cy="2971800"/>
          </a:xfrm>
          <a:prstGeom prst="wedgeRoundRectCallout">
            <a:avLst>
              <a:gd name="adj1" fmla="val 56397"/>
              <a:gd name="adj2" fmla="val -246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spatial calculation, you may use a numeric passage indication and a numeric terminator. This sets numeric and grade 1 mode. 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4876800" y="4114800"/>
            <a:ext cx="3886200" cy="1905000"/>
          </a:xfrm>
          <a:prstGeom prst="wedgeRoundRectCallout">
            <a:avLst>
              <a:gd name="adj1" fmla="val -66692"/>
              <a:gd name="adj2" fmla="val -4017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 a numeric passage, any lower-case letters (a to j) is proceeded by grade 1 indicator.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95800" y="1981200"/>
            <a:ext cx="441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Numeric passage indicator </a:t>
            </a:r>
            <a:r>
              <a:rPr lang="en-US" dirty="0" smtClean="0">
                <a:latin typeface="SimBraille" pitchFamily="49" charset="0"/>
              </a:rPr>
              <a:t>##</a:t>
            </a:r>
          </a:p>
          <a:p>
            <a:r>
              <a:rPr lang="en-US" dirty="0" smtClean="0"/>
              <a:t>Numeric terminator 		</a:t>
            </a:r>
            <a:r>
              <a:rPr lang="en-US" dirty="0" smtClean="0">
                <a:latin typeface="SimBraille" pitchFamily="49" charset="0"/>
              </a:rPr>
              <a:t>#'</a:t>
            </a:r>
          </a:p>
          <a:p>
            <a:r>
              <a:rPr lang="en-US" dirty="0" smtClean="0"/>
              <a:t>Cancellation indicator</a:t>
            </a:r>
            <a:r>
              <a:rPr lang="en-US" dirty="0" smtClean="0">
                <a:latin typeface="SimBraille" pitchFamily="49" charset="0"/>
              </a:rPr>
              <a:t> 	@: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Calculation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1295400" cy="175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400</a:t>
            </a:r>
          </a:p>
          <a:p>
            <a:pPr>
              <a:buNone/>
            </a:pPr>
            <a:r>
              <a:rPr lang="en-US" u="sng" dirty="0" smtClean="0"/>
              <a:t>   +  25</a:t>
            </a:r>
          </a:p>
          <a:p>
            <a:pPr>
              <a:buNone/>
            </a:pPr>
            <a:r>
              <a:rPr lang="en-US" dirty="0" smtClean="0"/>
              <a:t>     425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3886200"/>
            <a:ext cx="2514600" cy="2667000"/>
          </a:xfrm>
          <a:prstGeom prst="rect">
            <a:avLst/>
          </a:prstGeom>
          <a:noFill/>
          <a:ln w="66675" cmpd="dbl">
            <a:solidFill>
              <a:schemeClr val="accent1">
                <a:alpha val="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None/>
              <a:tabLst/>
              <a:defRPr/>
            </a:pPr>
            <a:r>
              <a:rPr lang="en-US" noProof="0" dirty="0" smtClean="0">
                <a:latin typeface="SimBraille" pitchFamily="49" charset="0"/>
                <a:cs typeface="Arial" pitchFamily="34" charset="0"/>
              </a:rPr>
              <a:t>   #djj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</a:rPr>
              <a:t> "6# be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noProof="0" dirty="0" smtClean="0">
                <a:latin typeface="SimBraille" pitchFamily="49" charset="0"/>
                <a:cs typeface="Arial" pitchFamily="34" charset="0"/>
              </a:rPr>
              <a:t> </a:t>
            </a:r>
            <a:r>
              <a:rPr lang="en-US" dirty="0">
                <a:latin typeface="SimBraille" pitchFamily="49" charset="0"/>
              </a:rPr>
              <a:t>"</a:t>
            </a:r>
            <a:r>
              <a:rPr lang="en-US" dirty="0" smtClean="0">
                <a:latin typeface="SimBraille" pitchFamily="49" charset="0"/>
              </a:rPr>
              <a:t>33333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noProof="0" dirty="0" smtClean="0">
                <a:latin typeface="SimBraille" pitchFamily="49" charset="0"/>
                <a:cs typeface="Arial" pitchFamily="34" charset="0"/>
              </a:rPr>
              <a:t>   #dbe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None/>
              <a:tabLst/>
              <a:defRPr/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</a:t>
            </a:r>
            <a:endParaRPr lang="en-US" noProof="0" dirty="0" smtClean="0">
              <a:latin typeface="SimBraille" pitchFamily="49" charset="0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imBraille" pitchFamily="49" charset="0"/>
                <a:ea typeface="ＭＳ Ｐゴシック" pitchFamily="84" charset="-128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8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84" charset="-128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0" y="1981200"/>
            <a:ext cx="1447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  1000</a:t>
            </a:r>
          </a:p>
          <a:p>
            <a:pPr>
              <a:buNone/>
            </a:pPr>
            <a:r>
              <a:rPr lang="en-US" u="sng" dirty="0" smtClean="0"/>
              <a:t>-   899</a:t>
            </a:r>
          </a:p>
          <a:p>
            <a:pPr>
              <a:buNone/>
            </a:pPr>
            <a:r>
              <a:rPr lang="en-US" dirty="0" smtClean="0"/>
              <a:t>    101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438400" y="3352800"/>
            <a:ext cx="23622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##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  ajjj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</a:rPr>
              <a:t>  "- hii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</a:t>
            </a:r>
            <a:r>
              <a:rPr lang="en-US" dirty="0">
                <a:latin typeface="SimBraille" pitchFamily="49" charset="0"/>
              </a:rPr>
              <a:t>"</a:t>
            </a:r>
            <a:r>
              <a:rPr lang="en-US" dirty="0" smtClean="0">
                <a:latin typeface="SimBraille" pitchFamily="49" charset="0"/>
              </a:rPr>
              <a:t>33333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   aja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#'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24600" y="1600200"/>
            <a:ext cx="12954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     </a:t>
            </a:r>
            <a:r>
              <a:rPr lang="en-US" baseline="-25000" dirty="0" smtClean="0"/>
              <a:t>6</a:t>
            </a:r>
            <a:r>
              <a:rPr lang="en-US" dirty="0" smtClean="0"/>
              <a:t> 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1 </a:t>
            </a:r>
            <a:r>
              <a:rPr lang="en-US" strike="sngStrike" dirty="0" smtClean="0"/>
              <a:t>7 0</a:t>
            </a:r>
          </a:p>
          <a:p>
            <a:pPr>
              <a:buFontTx/>
              <a:buChar char="-"/>
            </a:pPr>
            <a:r>
              <a:rPr lang="en-US" u="sng" dirty="0" smtClean="0"/>
              <a:t>       9</a:t>
            </a:r>
          </a:p>
          <a:p>
            <a:r>
              <a:rPr lang="en-US" dirty="0" smtClean="0"/>
              <a:t>  1 6 1</a:t>
            </a:r>
            <a:endParaRPr lang="en-US" u="sng" dirty="0" smtClean="0"/>
          </a:p>
          <a:p>
            <a:pPr>
              <a:buNone/>
            </a:pPr>
            <a:r>
              <a:rPr lang="en-US" sz="4400" dirty="0" smtClean="0"/>
              <a:t>    </a:t>
            </a:r>
          </a:p>
          <a:p>
            <a:pPr>
              <a:buNone/>
            </a:pPr>
            <a:endParaRPr lang="en-US" sz="4400" dirty="0" smtClean="0"/>
          </a:p>
        </p:txBody>
      </p:sp>
      <p:sp>
        <p:nvSpPr>
          <p:cNvPr id="8" name="Rectangle 7"/>
          <p:cNvSpPr/>
          <p:nvPr/>
        </p:nvSpPr>
        <p:spPr>
          <a:xfrm>
            <a:off x="5791200" y="3279946"/>
            <a:ext cx="3810000" cy="312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##  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    f  a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   ag</a:t>
            </a:r>
            <a:r>
              <a:rPr lang="en-US" dirty="0" smtClean="0">
                <a:latin typeface="SimBraille" pitchFamily="49" charset="0"/>
              </a:rPr>
              <a:t>@:</a:t>
            </a:r>
            <a:r>
              <a:rPr lang="en-US" dirty="0" smtClean="0">
                <a:latin typeface="SimBraille" pitchFamily="49" charset="0"/>
                <a:cs typeface="Arial" pitchFamily="34" charset="0"/>
              </a:rPr>
              <a:t>j</a:t>
            </a:r>
            <a:r>
              <a:rPr lang="en-US" dirty="0" smtClean="0">
                <a:latin typeface="SimBraille" pitchFamily="49" charset="0"/>
              </a:rPr>
              <a:t>@:</a:t>
            </a:r>
            <a:endParaRPr lang="en-US" dirty="0" smtClean="0">
              <a:latin typeface="SimBraille" pitchFamily="49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</a:rPr>
              <a:t>  "-     i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</a:t>
            </a:r>
            <a:r>
              <a:rPr lang="en-US" dirty="0">
                <a:latin typeface="SimBraille" pitchFamily="49" charset="0"/>
              </a:rPr>
              <a:t>"333333333</a:t>
            </a:r>
            <a:endParaRPr lang="en-US" dirty="0" smtClean="0">
              <a:latin typeface="SimBraille" pitchFamily="49" charset="0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     af  a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dirty="0" smtClean="0">
                <a:latin typeface="SimBraille" pitchFamily="49" charset="0"/>
                <a:cs typeface="Arial" pitchFamily="34" charset="0"/>
              </a:rPr>
              <a:t>#'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picgifs.com/clip-art/entertainment/circus/clip-art-circus-87788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2362200"/>
            <a:ext cx="1905000" cy="3924301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00400" y="3084255"/>
            <a:ext cx="48768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##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hangingPunct="0"/>
            <a:r>
              <a:rPr lang="en-US" sz="2000" dirty="0">
                <a:latin typeface="SimBraille" pitchFamily="49" charset="0"/>
                <a:ea typeface="Calibri" pitchFamily="34" charset="0"/>
                <a:cs typeface="Mangal" pitchFamily="18" charset="0"/>
              </a:rPr>
              <a:t>#a4      </a:t>
            </a:r>
            <a:endParaRPr lang="en-US" sz="2000" dirty="0" smtClean="0">
              <a:latin typeface="SimBraille" pitchFamily="49" charset="0"/>
              <a:ea typeface="Calibri" pitchFamily="34" charset="0"/>
              <a:cs typeface="Mangal" pitchFamily="18" charset="0"/>
            </a:endParaRPr>
          </a:p>
          <a:p>
            <a:pPr lvl="0" eaLnBrk="0" hangingPunct="0"/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     g  ab  d  af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      h@: b@:e@: f@: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    "-b   c  d   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    "333333333333333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      e   i  j   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Braille" pitchFamily="49" charset="0"/>
                <a:ea typeface="Calibri" pitchFamily="34" charset="0"/>
                <a:cs typeface="Mangal" pitchFamily="18" charset="0"/>
              </a:rPr>
              <a:t>#'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8" name="AutoShape 10" descr="data:image/jpeg;base64,/9j/4AAQSkZJRgABAQAAAQABAAD/2wCEAAkGBxQQEhQTEhQWFRUXFBoYFhcYGBwXFxgdFhQYGBQXFRoYHCggHholGxUXITEiJSkrLi4vGyAzODM4NygtLisBCgoKDg0OGhAQGiwkHyQsLC0sLCwsLCwsLC8sLCwsLCwsLCwsLCwsLCwsLCwsLCwsLCwsLCwsLCwsLCwsLCwsLP/AABEIAHIBuwMBEQACEQEDEQH/xAAcAAADAAIDAQAAAAAAAAAAAAAABgcFCAEDBAL/xABQEAABAwICBAcKCA0CBgMAAAABAAIDBBEHIQUGEjETIkFRYXGBFDI0NXJ0kZKysxdSYnOCk6HSIzNCQ1NUg6KxtMHC0RZjFSXD0+HiJESj/8QAGgEBAAMBAQEAAAAAAAAAAAAAAAECBgUEA//EADcRAAIBAgMDCwIGAwEBAQAAAAABAgMRBAUxEiFxExUzNEFRYYGRscFCUiIycqHR8BQj4WLxJP/aAAwDAQACEQMRAD8AqulNb6OlkMU04Y8AEt2XG1xcbmkblNj008JWqR2oRujyfCDo79Zb6r/upZl+b8T9jPuPXzR7t1VH27Tf4hLMh4DEL6Gff+uNH/rcXpP+Esx/g4j7Gd1JrdRSuDGVURcdw2rXtmbXSxSeErQV5RZm1B5wQGI0trNS0kginmbG8t2gHA7iSAbgW3tPoSx96WGq1VtQjdHhfr9o4G3dTOwPI9Iapsz6rAYl/Qzz1GI+j2AETl/Q1jyR13almWjluJf0nxBiXo9xtwrm9Lo3gfwSxLy3Er6fYzGjdaaOpcGw1Eb3Hc3as49TTYpY89TDVaavOLRmFB8AQAgBACAEAIBP0brfwulZ6PcxrNlnOZGZyfY630OlTbce6eD2cNGt3v8AbsHBQeEEAIAQAgBACAVNYcQKSicY3OdLIN7YgHW6HEkNB6L3U2Pdh8vrVldKy8RRq8X33/BUzQPlvJPTk0f1U2PfDJt345+iPimxflB/CUzCPkvIPTvBuliZZMrfhn6ofdVNboNItdwW017e+jeAHAHcRYkFt+UFQ0cvE4Sph3aXb2nfp7WemobCok2HOaXNbsucXAb7WH8UsUo4arW/IrmD+FDR/wAeT6p3+EsenmvE/b+6Ok4rUPNN9WPvJsl+aa/h6nHwrUPNP6g+8myTzTX8PUPhWoeaf1B95Nkc01/D1D4VqHmn9QfeTZHNNfw9Tu+FHR/x5Pqnf4Sx8+a8T9v7oY6zT1PC1j5pmRB7dpm24NLhYHIHfvCWPHCjUm7RTZha3EXR8YJE/CHmY1zj2G1vtSzPVDLsRJ/ltxPHSYn0ksscUcc5dI5rQS1oaC42zu+/oBSx9J5XWhFybW7+9w8KDmggBAYLWHW6loTszSce1+DaNp9juNhuHXZSkemhhKtb8i3d/YIOk8XZC49zQNDeQyklx62sIA9JU2OpTyZW/HLf4GN+Fat2r7MFrd7sOt1327/alj78z0bWu7jPqxikyd7YqmIxve4Na5nGYS4gAOB4zcz0pY8WJyqVNOUHdL1KMqnIFPTuIFLRzOglEu2219lgI4wuLG/Spse6hl9WtDbjax4PhWoeaf1B95Nk+3NNfw9Th+K9EBk2c9AYP6vASwWUV/D1Or4XKT9DU+rH/wB1LFuZ63ev3/gPhcpP0NT6sf8A3UsOZ63ev3/g9+gMRqasnZTxxzte/a2S9rA3isc832ZCdzTyJY+NfLatGDnJqy/vcOSg55BMU/GU3kx+wFdaGpyvqy4sU0OiCAEBwQgGrU7XebR7mtcXSU+4x3zaL74r7j0bureoaOfi8vhWTcd0u/8Aku1BWxzxtlicHscLtcNxVTLzhKEnGS3kexp8Oi81b72VWRocm6GXH4QgqTrggBAcEXQD3qRiDLSvbFVPMlPbZuRd8fMQd5aOUG55uZQ0cnG5bGac6atL3LVFIHgOaQ5pFwQbgg7iCORVM4007M+0IBACAEBjtYdKto6aWdxHEaSL8rjkxuXO4gIj60aTq1FBdprpo7SckE7KhrjwjX7ZPK4knbv5QLgetXNfUoRnTdPstb+DZekqGysbIw3a9oc084cLg+gqhjJRcW09TtQgEAIAQHVU1DYmOe9waxou5xNgAN5KExi5Oy1Ixr3iBJVPMVK90cABBI4rpTmCSd4ZbcMjvvzCyRo8Fl0aa2qqvL2EMBSdY5QAgHnByfZr3Nt38Dxfms5jv6KGcnOI3op9zPnGCr4Sv2OSOFje1xc8n94ehFoWyiFqDfexIUnUBACAEAID5fuPUgKTiz+J0f8ANH2Y1COJlP5qhOFJ2zKareGU3z8ftBDz4roZcDZNUMaCAnWIGIPc5dTUhBm3PkyLY+cNvkX/AGD7FKR1sDlzqWqVPy93f/wkE0znuL3uLnON3OcbknnJKsaKMVFWirI+ELAgOHbkIehtNE/aAPOAfSFQw7VnYguKPjKfqZ7sK60NTlnV15ioh0AQAgBAZbVGu7nraaXdaVoO7c/iO39Dih5cZT5ShKPh7bzZFUMeQTFPxlN5MfsBXWhqcr6suLFNDoggBACAEBTsGdOOD5KNxJaWmSP5JBG20de0D2HnUM4Wb0FZVVwZj8afDovNW+9lRH2yfoZcfhCCpOuCAEAIAQFawY0257JaR5J4Mbcd+RpNnNHQHWP0lDM9m9BRkqi7deJTVU4wIAQAgJdjVpizYaRpzJ4V/ULtjHado/RHbZHbyejeTqPs3IlKk75a8INMGakMLjd0DtkeQ4XZ6OMOwKrMxmtHYrbS0l79o+KDmAgBACAi+KWtpqJTSwu/Axm0hH5x4OY6WtP2joCsjRZZg1CPKzW96eCEBSdgEAIAQDbhW62koc97ZB18Qm32fYj0Ofmi/wDzvyMTrfpLuqtqJRuMhDfJYAxvLzNv2ofbB0nToRi+733mIQ9QIAQAgBAfL9x6kBScWfxOj/mj7MahHEyn81QnCk7ZlNVvDKb5+P2gh58V0MuBsmqGNFHEjWjuCn2Yz+Hlu2P5I/Lk7AcukhSke/AYXl6m/wDKtf4IMTfM5k7ycyeclWNUkkrIEJBACA4duKA2b0JOJKeF7TcOiYQee7Ab5qjMRUi4zafeRDFHxlP1M92FdGnyzq68xUQ6AIAQAgDaIzG8ZjszCENXVjaChm4SNjzbjMa7Ldm0HLoVDDyVm0QvFPxlN5MfsBXWhqMr6suLFNDome1L1eGkagwGQx/g3P2gA7vS0WsT8pDx43EvD09tK+8edI4Qt/8Ar1Lh0StDuflZs9HJzqLnLp5zL64ryJrprRUtHM6CYAPbbcbgg7i08xUnaoVo1oKcdDxIfYzepFbwFfTPuQOFDXdUnEIPrBDyY6nt4eS8L+gx40+HReat97KoR48n6GXH4QgqTrmR1e0Uaypipw4MMhcNoi4Gyxz91x8WyHwxNbkabna9hw0lhNUxsLopY5iPyLGMnoaSSL9ZCi5zqecU5O0otfuIM8Lo3Fj2lrmmzmuFiDzEFSdaMlJXWh8IWGTDms4LSNOc7OcYzb5bSB2bWyexGeHMobWHl4bzYNUMmCAEBwTbMoDW/WrTBraqWe92udaPksxuTBbqz7Vc2OEo8jSUO3t4mJQ9I14Z6ZFJXM2r7Eo4J1t13OGwT1O/iUZzszoOpRutVv8A5L4qGWBACAWsQtOGionvabSPPBxndZzgeN2AOPYpR68DQ5asovTVmvgVjXHKEnfQ0Uk72xxMc97tzWi56T0DpQ+dSpGnHam7IoejMI5XC9ROxmWTYwXntLrD0DtUXOPVzlLo4+p69LYRDZBpZ3bfKJrbJ6ixoI9BS5SlnMr/AOyO7wEig0bV0dbFHsOjnLy2O+QdtAsJa7cW2JzCk6VStRrUHK949p7G4caQH5kfWN/yl0U5zw3e/Q5+DnSH6EfWN/yl0OdMN3v0MHprQ01HIIqhmw8tDgLh12kkA3B52kdiHqo14Vo7UHuPAh9j16J0dJVTMgiAL3khoJsMmlxueppQ+VarGlBzloho+DCv+LF9YP8ACi54edsP4+n/AE4dhhpC3exfWD/CXHO2H8fT/pmMYIiyOha7e2NwPWGsBRHmyh3c2TVSdwymq3hlN8/H7QQ8+K6GXA2ScbZncqGNNdNc9Od3Vckw7zvIuTiNJ2fSST2q6NfgqHI0VF66swiHrBAOuq+G9RVhskp4CJwuCReRwO6zeQdJ9Ci5y8TmlOn+GG9/sOb8JaPZsJJw62Ttpp9I2LKLnO53r30X98xD1p1BqaEOkylhb+W3e0XyL28nSRcK1zqYXMqVZqL3Mruocm1o6kP+wweqNn+iqzP4xWrz4skOKPjKfqZ7sKyNDlnV15ioh0Bmw+0BHX1LoptrZERdxTY3DmgZ2OWaM8OPxMqFNSjrco3wUUXxp/XH3VW5x+dq/h6B8FFF8af1x91Ljnav4ehx8FFF8af1x91TtDnev4eg6UFKIYmRNJLWMDATmSGiwv05KpzZycpOT7SGYp+MpvJj9gK60NPlfVlxYpodEeMHPGB+Yf7TFD0OVm/QLiW9VM0TDG6gHB09QANoPMRPKQ5rntHUCx3p6SrI7WTVHtyh2WuSdSaA5bM6Mh7TZzSHNO+xabtOeW8IUmk4tMfcafDovNW+9lUI5eT9DLj8IQVJ1xswsH/MofJk92Uehz806s+KL2qGVJBjLoVsckVUwAGUlkgHK5ou13Xsi3YFZHfyiu5J032b0TdSds92gnltVTkEg8PFmMj+Mah8MSr0Z8GbMqhjAQAgFHE/TJpaF4abPlIiaR05vPqB3pUo92XUOVrK+i3sgysawEAAkZgkEZgjIgjcQedCGk1ZmyWq2lhWUsM43uYNoczhk8ZdIKqzGYik6VWUH2GVUHxBAR7GrSO3UQwD83GXu65DYDsDP3grI0GT0rQlU79xOVJ2j7hic9zWMG05zg1o5yTYDPpKFZSUU29EbA6laqs0dDs5OmdnLJznka2+5o5u1VbMli8XLETu9OxDGoPICA8WkdFRVBjMjbujeHxu3OaQQcjzG1iOVC8KkoXSep7UKAgIpjR4fH5qz30ysjSZP0L/AFfCENSdYZcNfGdL5Un8vKh4My6tLy9zYJUMoCAlWOG+l/af2KyO7k31+RLVJ3TKareGU3z8ftBDz4roZcC2YkaT7m0fMQbOeBG22+7zY/u7SqjM4ClyleKemvoa/qxrgQFIwn1SZPernaHMa4tiY4XaXDvnkbiBewB5QTyBQ2cTNMY4/wCqD4/wV9VOACA4c0EEEXByIO49aA6aGjZAwRxNDGC9mjIC5LiAOQXJyQtKTk7vUhWKPjKfqZ7sK6NRlnV15ioh0B/wWcBWyjnpzb6xihnHzlPk4vxLQqmdBACAEBBMU/GU3kx+wFdaGpyvqy4sU0OiPGDnjA/MP9pih6HKzfoFxLeqmaJTjTphruBpWm5a7hZOjilsYv0hzj6FZHdyei7yqvgS5Sd09GjaTh5oos/wkjWHZ76znAG3TYlD5Vp7FOUu5MdsafDovNW+9lUI5uT9DLj8IQVJ1xsws8ZQ+TJ7BR6HOzTqz4ovaoZYmuN7vwFMOXhifRGb/wAQrROzk3SS4EiUmhM9qHTcLpClbl+N2jcXFmNLz7PpsjPHj5bOHmbEqhkQQAgIji7prh6sQtJ2IG2I5OEdm89g2R6VZGkymhsUtt6v2EZSdY91bouSGKCZw4s7XFn0HbOfXv6kPjCvGc5QWsTwofYqOCmlc56U/PM+xjx7J9KhnBzilvjU8irKpwwQGu+vlcZ9IVLjuEmw3oEYDcusgntV0a7AU9jDxXfv9TAIewdsI9HNmrtp7Q4RRF4vuDtpoaevM2UM5ebVHGiknqy4qpmQQAgBACAEBFMaPD4/NWe+mVkaTJ+gf6vhCGpOsMuGvjOl8qT+XlQ8GZdWl5e5sEqGUBASrHDfS/tP7FZHdyb6/Ilqk7plNVvDKb5+P2gh58V0MuBR8bqu0NNFccaRzyL58RlhlzXf6QFCOLk0L1JS7kSRSaI+4ITI5rG989wa3rcQB9pQrOSjFyfYbM6I0e2mhjhZ3sbA0dNhmT0k5qhiqlR1JuctWetCgIAQAgIHij4yn6me7CujVZZ1deYqIdAacOdNw0NUZZyQwxObcNLjcuaRkOoozwZjQnWpbMFvuVH4R9H/AKY+o/7qrY4fNuI+05+EfR/6c+o/7qWHNuI+0ZaGrbNGyWM3Y9oe02tcOFwbHoKg8U4uEnF6o70KkExT8ZTeTH7AV1oanK+rLixTQ6JktAabloZeGg2dvZLeMNoWJBOVxzBD4YjDwrx2Z6GfnxN0g4WD42dLYxf964+xRY8kcqw6fb6ilU1D5XufI4ve43c5xuSeklSe+EIwWzFWR1oXG/CzRRqK9j7cSEGRx5L2LYx17Rv9Eozm5pWUKDj2yPfjT4dF5q33sqhHyyfoZcfhCCpOuNmFfjKHyZPYKPQ52adWfFF3qahsbHPe4NY0FznE2AAFySeZUMvGLk7IgeIWsg0hU7TPxUYLI/lZ3c/tNuwBXRqsvwroU/xavX+BYQ95RMGtDmSofVHvImljel7wCfQ32goZxc3rpQVJdu8saqZ8EB5NLV7aaGSZ/exsLj02F7du5C9ODnNRXaaz1FQ6V7pHm7nuLnHpcbn+KubSEFCKitEc0tO6V7I2d89wa2+67jYX6M0E5qEXJ9hZ8QdWmnRbWRNuaVrSy2/ZaA2Tr4tz2Kqe8zWBxLWJ2pP82pE1Y1BkNXdJ9yVUNRvEbwTbfskFr7fRcUPhiaXK0pQ7zZVjw4Ag3BFwRuIO4hUMYfSA1fr6kSyySC9nyOeL77OcSL9Nirm2pR2KcYvsSOhD6FWwPh4tU/5UbenIOP8AVQzgZzL8UF4FRVTiAgBACAEAICKY0eHx+as99MrI0mT9A/1fCENSdYZcNfGdL5Un8vKh4My6tLy9zYJUMoCAlWOG+l/af2KyO7k31+RLVJ3TKareGU3z8ftBDz4roZcBwxsmvVQM+LAXevIR/wBNQjnZNH/XKXiTtSdkYMPotvSVKP8AcJ9SN7v7UZ4swdsPM2HVDJAgBACAEBA8UfGU/Uz3YV0arLOrx8xUQ6AIAQAgNjtTPAKPzaL3bVQxuL6efF+5mUPOQDE6Ta0nUfJ2G/8A5MN/3ldGqyxWw0fMV0OgCAEAIAAvkMycgBmTzAdKENpb2XvDjVnuCmu/8dLZ8nycuLH2Z36SehVbMpj8Vy9TdotCfYyyXr2jmp2D0ySH+qlaHXydWoN+PwhFUnVO2mqHxOD43OY4bnNJBHaEKzhGa2ZK6Oyr0jNN+NlkkzvxnucM89xNkKQo04flil5HmQ+p79BaIkrZ2QQgbTr5m+y0AZucQDYf1IHKh8a9eNGDnI2G1e0NHRQMgj3NGZ5XOPfOdblJVGZCvWlWm5y7TJIfIEBNcatK7MMNMN8jtt3kx7h2uIP0VZHYyeleo6nd8kiUmiHbCTRPD1vCOF2QN2+jbdxY+3vj2dShnKzatsUdhav2LfIwOBBFwRYjnB3hVM0nY1r1i0b3JVTQckchDeXikBzL/RcFc2eGq8rSjPvMch9y74WaZ7poWtcbvhPBO57AAxn1SBf5JVWZTMqPJV3bR7xwUHgNVo9w6gro3J9ISWDBGQdzVDbZifaJ5w6JgA7C13pVWZzOF/ti/D5KOoOQCAEAIAQAgIpjR4fH5qz30ysjSZP0D/V8IQ1J1hlw18Z0vlSfy8qHgzLq0vL3NglQygICVY4b6X9p/YrI7uTfX5EtUndMpqt4ZTfPx+0EPPiuhlwGjGjw+PzVnvplCPDk/Qv9XwhDUnWGPDh+zpOlJ+O8etDIB/FDw5ir4aX97TYRUMmCAEAIAQGv2JTidJ1N+RzAPqWH+qujWZb1aPn7iyh7gQAgPl+49SA2c0LGG08LWgACJgAG4AMFgFRmIqNubb7z2oUNfcSfGdV5TPcRq5q8t6tHz9xaQ95wSgONsc4Qg9+iNET1bg2nidJc2uBxQflO3DI8qHxq4ilSV5MreoOHwo3cPU7L5h3gbmyPpuQLv6eTkVWzgY7MXW/BDdH3H9QcsiGMXjAebs9p6utDTZR0D4iOh1DO6j6LZV1kcMneubJf6pwaesEg9iHjx1WVKi5x1ujD1dM6F74pBZ7HFrh0tNih6YTU4qS0Z1IXH/B3TDYal8DgPw7eK7l2mXOzu3FpPLydKhnHzei5U1UXYWhVM6CAEBrlrppbuytmmBu3a2WWNxssGyCDzGxd2q6NfgqPJUIx7dX5mFQ9ZZ8JaeOnozI97GvmeXG7gCGt4rBa+W4n6SqzM5pOVSvZLctw7/8AEYv0sfrt/wAqDm7Eu4kWMdKzuiKoje13CM2HAEGxjNwcjyh1vo9Ksjv5RN7EqbWm8nyk7I74R6Y4Ct4Jxsyduz0bbbuZ6RtDpJCh6HKzajt0dtax9i4KpmjWLS0QZPM0DZDZpABusA8gADmtZXNrQbdKLfcjyofUo+Cdbs1E8J/LjDx1sdYjtD/sUM4ucwvCM/IsCqZ8EAIAQAgBARTGjw+PzVnvplZGkyfoH+r4QhqTrDLhr4zpfKk/l5UPBmXVpeXubBKhlAQEqxw30v7T+xWR3cm+vyJapO6ZTVbwym+fj9oIefFdDLgN+NkVquB1t8Fr8+zI427Nv7VC0Ofkz/1yXj8E8UnYMlq1X9zVdPMdzJWk9ROy77CUPPiqfKUZR8DZVUMaCAEAIAQGvmJHjOq8pnuY1ZGsy7q0PP3YtqT3Ge1M1aOkpnRCQR7MZeTba/KDbWuPjIzx4zF/48U7XuOfwPn9aH1f/souc7nn/wAfucHB4/rQ+r/9kuOef/H7lSpIeDYxl77LQ2/PYAXVTht3dztQg19xJ8Z1XlM9xGrmry3q0fP3FpD3jxhBRslrXiRrXgU7iA4BwvwkY3EdJUM5WbzcaKt3/BZ20UYtaNgtus0ZdWSqZ3lJ97O8BChygBARDGLxgPN2e09XWhpso6B8RHQ6g2YV+MofJk9go9DnZp1Z8UZjGPQXBTsq232ZuK/mD2t4pv0tH7qhHnyjEbUXSfZvRO1J2T7gmdG5r2OLXtIc1w3gjMEIVlFSTjLRmx2q+m211NHOzK4s4fFcMnN9P2EKrMdiKLo1HBmWUHwFnETTfcdFI5ptI/8ABx+U8G5GXI0OOfMpR7MDQ5ask9NWa+gKxrjlAcbI5kAbI5kFwAQHKA+4ZnRua9h2XtIc08xabg59IQrKKknF6M2X0LpFtVBFO24EjA6x3i4zB6jcKhi6tN05uD7CE4i6N7n0hOMrPPCttzSZkH6Qd9iujUZdV28PHw3C2h7jKasaZNDUx1AuQ02eBvcw5PAvy2zHSAh5sVQ5ek4dvZxNj6eZsjWvYQWuAII3EHcqGPaadmdiEAgBACAEBFMaPD4/NWe+mVkaTJ+gf6vhCGpOsMuGvjOl8qT+XlQ8GZdWl5e5sEqGUBASrHDfS/tP7FZHdyb6/Ilqk7plNVvDKb5+P2wh58V0MuBTcatHbVPDOLXjk2T5Mg+81vpUI4mT1LVXDvXsR5SaM4IQF1wx1nFZTiJ5/DwgNdfMvbubJ/Q9I6QqtGVzHCujUuvyvT+BzUHPBACAEBr5iR4zqvKZ7mNWRrMu6tDz92Lak9xQMFfDJvNz7xihnGzno48SzqpngQAgBAa+4k+M6ryme4jVzV5b1aPn7i0h7x/wW8Nl82d72JQzkZz0UePwWhVM4CAEAICIYxeMB5uz2nq60NNlHQPiI6HUHPCNt9It6IpLegKGczNur+a+Sua26FFdSywZbTm3YT+S9ubD6cuolQjP4as6NVTRri9haSHCxBII5QQbEHtVjZJpq6OEJKBhBp/gZzSv7yc3aeaRrd30mi3WAoaOPm2G2ocqtVrwLOqmdIzjHpnhallM03bC27/LfydjLesVZGiyihswdR9unAnyk7AIAQAgBACAEBXcF9MF8UtK5xJjdtsB5GP3gdTrn6SqzO5vR2Zqou33PHjZozOnqQOQxPPpfGD6ZPT1KUfTJqv5qfmS5Sd4EA9Ye69ihHATgugLrtcMzHcZjZ5Wk8g3XKho5OPy91nylPXu7yxaO0lFUN24ZGSN52uB9Ntx6Cq2M9OnODtJWPRLK1gLnENA3kmwHWShVJvchA0tiKySphpqM7QdM1sk35Ni+xEXPf427mvfK1jqUstkqcqlXdu3L+ShKpygQEUxo8Pj81Z76ZWRpMn6B/q+EIak6wy4a+M6XypP5eVDwZl1aXl7mwSoZQEBKscN9L+0/sVkd3Jvr8iWqTumU1W8Mpvn4/aCHnxXQy4F61x0Yaqinhbbaczi3+M0hzd3S0KqMphanJ1ozfYzXBpvmrGzOUBk9XNNyUM7Z4syMnNO57Tvaf4g8hAKHnxGHjXhsS/+Fr1e18pKtgJkbDJ+VHI4NN7XOyTk4b8x2gKtjNV8BWpSta670Mwlbba2hs2ve+Vue6g8dnoKGtOIdNR7TIzw01smtzYDybb72HULlTY9+Gy6rW3vcvH4MpqRWvqKOKeU3fLtPPMLvdZrRyNAAARnnxUFCrKEdFuI1iR4zqvKZ7mNSjSZd1aHn7sW1J7h9wamayslLnBo7nOZIH5xnOoZx84TdONu8tDHhwuCCDuINwqmes0fSEBdAcXQGv2JPjOq8pnuI1c1eW9Wj5+4tIe8f8FvDZfNne9iUM5Gc9FHj8FoVTOAgBACAiGMXjAebs9p6utDTZR0D4iOh1B0wi8Yt+Zk/tUM5mbdX818lzVTMEPxZ0F3NV8M2+xUXduyDxYPF+nJ3aVZGlyrEbdLYesfYSFJ1Tljy0gtNiCCCN4INwR2oQ0mrM2I0FrIyehFY7ICMmQC2ToweEAz5wbdBCq0Y+thpU6zpeO419rqx08j5X99I4vd1uN7f0VjW06apwUF2HQh9Bw1G1H/AOJRySGUxNY8MFmbW0dkOdvI3BzfSobOZjse8PJRSv2jN8Dzf1t31Q++m0eLnmf2oPgeb+tu+qH302hzzP7EHwPN/W3fVD76bQ55n9qEPXDV52jqkwF22Cxr2Ptbaabg3HIQ5rh2BSdXB4n/ACKe3az0ZhUPWZvUvS/cdbDLchu1sSW5WvyN+o2PYh5MbR5WjKPbqi86x6GZW08kD/yhxT8Vw7xw6iqIy1CtKjUU49hrhWUr4XujkGy9ji1wPIR18nL1K5sYTjOKlHRnUhcEBy1xGYJB5wbdW5Crinqj7mnc/v3Od5Ti7+JQhQitEjN6gwGTSNK0ZfhdrP5DHPP2NKM8uYO2Gn/e02IVDJAgIpjR4fH5qz30ysjSZP0D/V8IQ1J1hlw18Z0vlSfy8qHgzLq0vL3NglQygICVY4b6X9p/YrI7uTfX5EtUndMpqt4ZTfPx+0EPPiuhlwNk1QxpDMUtXTS1RmaPwU5Lhus1/wCW2373aeZWTNNleJVSnsPWPsJak6gIAQBfK3JzciFdmN72OAELGxeosezo+kH+ww+s2/8AVVZjsY7158WRnEjxnVeUz3MalGjy7q0PP3YtqT3HBCA+g4jlPpQo4Re9pBtnnPpKDk4dy9A2zzn0lBycO5ehZNRtWWyUMD3taXOaXXc0EkOe4t3tvbZIt0WS5msZWSryS7yf4k+M6ryme4jQ7OW9Wj5+4tIe8f8ABbw2XzZ3vYlDORnPQx4/BaFUzgIAQAgIhjF4wHm7PaerrQ02UdA+IjodQdMIvGLfmZP7VDOXm3V/NfJc1UzIua/aC7uo5I2gcI3jx+U3kHWLjtUo9eCr8jWUuztNegbqxrzlAe2m0rLHDNA11o5i0vHPsG4sf49SHxnQhKpGo9VoeJD7HBKA2M1J0X3JRQREWdsbT/KfxnX7TbsVWY7F1eVrSl4mcUHmBACAmuNOiS+KGpaL8G4seeZr+9J6NoAfSVkdjKK2zN032+5IlJojghAbCYe6ZFZQxO/KYOCf5TAM+0Fp7VVmQx1Dkazj2argLWK+qJmHdkAu9jQJWje5o3OaAM3C+fQOhSme3LMbyb5Kej08CQqTRAgBACAbsKYtrSURt3rJHdXELbj1vtR6HOzSVsO/FovKoZYEBFMaPD4/NWe+mVkaTJ+gf6vhCGpOsMuGvjOl8qT+XlQ8GZdWl5e5sEqGUBASrHDfS/tP7FZHdyb6/Ilqk7plNVvDKb5+P2gh58V0MuBsmqGNMTrRoJlfTugflexa61yxw3OH2jqJUpn3w9eVCopxNfdO6Jko53wSjjN5RucD3rm35D/EEcisa2hXjWgpxPAh9gQAgPl+49SA2f0VFsQxNsBsxsFhuFmgZKjMPN3k2QbEjxnVeUz3MasjVZd1aHn7sW1J7gQAgBAFichvOQ7dyEN2V2bOaJpOAgii/RxtZlu4rQMvQqGJqS25OXeQfEo/8zqvKZ7iNXRqMt6tHz9xciYX96C7yQT1bkPa5JasqOC1BIySpe+J7QWMa1zmFvK4uaCR5JI6lDOFm9WMlFRaeujKqqnEBACAEBD8Y3AaQHm7PaerLQ02UdA+ImxUz396x7sr8VpOXPkNyk6MqkI6tLzH7CzQlTFXCSWCWNgieNp7HNFza2bh0KGcnM8RSnR2YyTd0WRVM8CAgGJGhO4619haOW8rDycY8dt+h32EK6NVltflaKT1W7+DzaA1Oq60jg4i1h/OSXYzsyu7sBQvXx1Gjq7vuQzVeEdQ1t454nm2bXBzM7C4Bz6bXA5FFzxwzmDf4osUdIarVlPcyU0oANi4N2m9d23yUnvp4yhPSSOzUjRfdddBFYFoftyA7tmPjOuOkgC3ShXHVlToSffuXmbGKhkQQAgBAY/T+jhVU00B/ORlo6DbinsNih9aNR06imuxmtTInF2xsu2xkW2O0CMiCN9wVc2e3G21fcMmidQa6oOUPBN+NMdgeixd9iXPFVzGhT7b8CqagapP0a2UPmEnCFp2WtIa0gWJBJzJ6huCq2cLHYtYiSajaw2qDwk410w0E7jNRbMbz30RyY43JLmkA7Ls927qVkzr4PNHTWzV3rv7ST19DLTu2Jo3xu5ngt9F8j2KTv06sKivB3PNdD6H1G0uNmguJ3AC57AEIk1FXe4qGFGq1RDUOqJ4nRNERawP4riXFt+LvtYHfbMhQ2cLNMXTqQUIO++5VlU4YICM4xUz318ewxzv/is71pd+em5h0qyNDlNSMaL2ml+L4QsQ6o1z91JNvtxmbHt2y6VNz3PG4dfWhw1C1GrIKyComY2NjNskF4L843sAAbfO7gd+70KGznY7H0alJ04XbK6qnBBAS3GqBzzShjXONpMmtLj+RzKyO3lE4x2tp20ECDVisksW0s5BFweDcAR0FwAUnWeMoLWa9Rj1X1DrhPBM+IMY2VrnbbgHWaQSdkXKi54sVmNBwlBO7sW5VM2CAwmtOq8GkY9mUWcO8kbk9nVzjoOXbmpTPRhsVUoSvH0I1rBqHWUZJ4MzR/HiBdl8pvfD7R0q1zRUMxo1Vvdn4izI0tNnAtPMRY+goe9NPQ+W5mwzPMMz9iBu2pntC6nVlWWhkL2scfxkgLGAcpucz2Apc8dfHUaSf4rvuRsQxoAAG4Cw7FQyTdyK6+6sVk2kKiSKnkexzmlrmi4NomA8vOCrI0mBxdGFCMZSSe/3F/8A0fX/AKpN6v8A5U3R6/8AOw/3o5/0fX/qk3q/+Uuh/nYf70dw1F0h+qv9Zn30Kc44b7vcP9C6R/VX+tH99Bzjhvu/ZmS1b1DrO6oDNTuZGJGue4uYQAw7VrAneWgbuXtUXPhicxoulJQldtFzVTNGMOiYJJJHPhic4kXc6NpJ4oGZIzyCk+rnJRSTZkQ0cwUHzuz6QgEAIAQAgOk0zNvb2G7dtnasNq2+199r8iE3drHaAhFzlACAEBj9IUccksJkjY8tLi0uaHFuQzbcZblKPpCUlFpMyCg+YIAQHkbRRtl4QRsDy0gvDQHHNu91r8g9CkvtPZtc9agoCAEAIAQHkoKSNm0WMa0ueS4taASb7zYZlSz6Tk3a7PWoPmCAEAIDrnga8Fr2tcDvDgCD1goSm1oL/wDwOm4TweHvv0TOfqVj28rU2fzP1M1SUEUVzHFGwnfssDb23XsFB45Tk9WepQVBACAEAIAQAgBACAEAIAQAgBACA6amlZINmRjXjmc0OHoKFlJrRnzS0ccQtHGxgvezWhovuvkN+QQOTerPQhUEAIAQAgBACAEAID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846138"/>
            <a:ext cx="68580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80" name="AutoShape 12" descr="data:image/jpeg;base64,/9j/4AAQSkZJRgABAQAAAQABAAD/2wCEAAkGBxQQEhQTEhQWFRUXFBoYFhcYGBwXFxgdFhQYGBQXFRoYHCggHholGxUXITEiJSkrLi4vGyAzODM4NygtLisBCgoKDg0OGhAQGiwkHyQsLC0sLCwsLCwsLC8sLCwsLCwsLCwsLCwsLCwsLCwsLCwsLCwsLCwsLCwsLCwsLCwsLP/AABEIAHIBuwMBEQACEQEDEQH/xAAcAAADAAIDAQAAAAAAAAAAAAAABgcFCAEDBAL/xABQEAABAwICBAcKCA0CBgMAAAABAAIDBBEHIQUGEjETIkFRYXGBFDI0NXJ0kZKysxdSYnOCk6HSIzNCQ1NUg6KxtMHC0RZjFSXD0+HiJESj/8QAGgEBAAMBAQEAAAAAAAAAAAAAAAECBgUEA//EADcRAAIBAgMDCwIGAwEBAQAAAAABAgMRBAUxEiFxExUzNEFRYYGRscFCUiIycqHR8BQj4WLxJP/aAAwDAQACEQMRAD8AqulNb6OlkMU04Y8AEt2XG1xcbmkblNj008JWqR2oRujyfCDo79Zb6r/upZl+b8T9jPuPXzR7t1VH27Tf4hLMh4DEL6Gff+uNH/rcXpP+Esx/g4j7Gd1JrdRSuDGVURcdw2rXtmbXSxSeErQV5RZm1B5wQGI0trNS0kginmbG8t2gHA7iSAbgW3tPoSx96WGq1VtQjdHhfr9o4G3dTOwPI9Iapsz6rAYl/Qzz1GI+j2AETl/Q1jyR13almWjluJf0nxBiXo9xtwrm9Lo3gfwSxLy3Er6fYzGjdaaOpcGw1Eb3Hc3as49TTYpY89TDVaavOLRmFB8AQAgBACAEAIBP0brfwulZ6PcxrNlnOZGZyfY630OlTbce6eD2cNGt3v8AbsHBQeEEAIAQAgBACAVNYcQKSicY3OdLIN7YgHW6HEkNB6L3U2Pdh8vrVldKy8RRq8X33/BUzQPlvJPTk0f1U2PfDJt345+iPimxflB/CUzCPkvIPTvBuliZZMrfhn6ofdVNboNItdwW017e+jeAHAHcRYkFt+UFQ0cvE4Sph3aXb2nfp7WemobCok2HOaXNbsucXAb7WH8UsUo4arW/IrmD+FDR/wAeT6p3+EsenmvE/b+6Ok4rUPNN9WPvJsl+aa/h6nHwrUPNP6g+8myTzTX8PUPhWoeaf1B95Nkc01/D1D4VqHmn9QfeTZHNNfw9Tu+FHR/x5Pqnf4Sx8+a8T9v7oY6zT1PC1j5pmRB7dpm24NLhYHIHfvCWPHCjUm7RTZha3EXR8YJE/CHmY1zj2G1vtSzPVDLsRJ/ltxPHSYn0ksscUcc5dI5rQS1oaC42zu+/oBSx9J5XWhFybW7+9w8KDmggBAYLWHW6loTszSce1+DaNp9juNhuHXZSkemhhKtb8i3d/YIOk8XZC49zQNDeQyklx62sIA9JU2OpTyZW/HLf4GN+Fat2r7MFrd7sOt1327/alj78z0bWu7jPqxikyd7YqmIxve4Na5nGYS4gAOB4zcz0pY8WJyqVNOUHdL1KMqnIFPTuIFLRzOglEu2219lgI4wuLG/Spse6hl9WtDbjax4PhWoeaf1B95Nk+3NNfw9Th+K9EBk2c9AYP6vASwWUV/D1Or4XKT9DU+rH/wB1LFuZ63ev3/gPhcpP0NT6sf8A3UsOZ63ev3/g9+gMRqasnZTxxzte/a2S9rA3isc832ZCdzTyJY+NfLatGDnJqy/vcOSg55BMU/GU3kx+wFdaGpyvqy4sU0OiCAEBwQgGrU7XebR7mtcXSU+4x3zaL74r7j0bureoaOfi8vhWTcd0u/8Aku1BWxzxtlicHscLtcNxVTLzhKEnGS3kexp8Oi81b72VWRocm6GXH4QgqTrggBAcEXQD3qRiDLSvbFVPMlPbZuRd8fMQd5aOUG55uZQ0cnG5bGac6atL3LVFIHgOaQ5pFwQbgg7iCORVM4007M+0IBACAEBjtYdKto6aWdxHEaSL8rjkxuXO4gIj60aTq1FBdprpo7SckE7KhrjwjX7ZPK4knbv5QLgetXNfUoRnTdPstb+DZekqGysbIw3a9oc084cLg+gqhjJRcW09TtQgEAIAQHVU1DYmOe9waxou5xNgAN5KExi5Oy1Ixr3iBJVPMVK90cABBI4rpTmCSd4ZbcMjvvzCyRo8Fl0aa2qqvL2EMBSdY5QAgHnByfZr3Nt38Dxfms5jv6KGcnOI3op9zPnGCr4Sv2OSOFje1xc8n94ehFoWyiFqDfexIUnUBACAEAID5fuPUgKTiz+J0f8ANH2Y1COJlP5qhOFJ2zKareGU3z8ftBDz4roZcDZNUMaCAnWIGIPc5dTUhBm3PkyLY+cNvkX/AGD7FKR1sDlzqWqVPy93f/wkE0znuL3uLnON3OcbknnJKsaKMVFWirI+ELAgOHbkIehtNE/aAPOAfSFQw7VnYguKPjKfqZ7sK60NTlnV15ioh0AQAgBAZbVGu7nraaXdaVoO7c/iO39Dih5cZT5ShKPh7bzZFUMeQTFPxlN5MfsBXWhqcr6suLFNDoggBACAEBTsGdOOD5KNxJaWmSP5JBG20de0D2HnUM4Wb0FZVVwZj8afDovNW+9lRH2yfoZcfhCCpOuCAEAIAQFawY0257JaR5J4Mbcd+RpNnNHQHWP0lDM9m9BRkqi7deJTVU4wIAQAgJdjVpizYaRpzJ4V/ULtjHado/RHbZHbyejeTqPs3IlKk75a8INMGakMLjd0DtkeQ4XZ6OMOwKrMxmtHYrbS0l79o+KDmAgBACAi+KWtpqJTSwu/Axm0hH5x4OY6WtP2joCsjRZZg1CPKzW96eCEBSdgEAIAQDbhW62koc97ZB18Qm32fYj0Ofmi/wDzvyMTrfpLuqtqJRuMhDfJYAxvLzNv2ofbB0nToRi+733mIQ9QIAQAgBAfL9x6kBScWfxOj/mj7MahHEyn81QnCk7ZlNVvDKb5+P2gh58V0MuBsmqGNFHEjWjuCn2Yz+Hlu2P5I/Lk7AcukhSke/AYXl6m/wDKtf4IMTfM5k7ycyeclWNUkkrIEJBACA4duKA2b0JOJKeF7TcOiYQee7Ab5qjMRUi4zafeRDFHxlP1M92FdGnyzq68xUQ6AIAQAgDaIzG8ZjszCENXVjaChm4SNjzbjMa7Ldm0HLoVDDyVm0QvFPxlN5MfsBXWhqMr6suLFNDome1L1eGkagwGQx/g3P2gA7vS0WsT8pDx43EvD09tK+8edI4Qt/8Ar1Lh0StDuflZs9HJzqLnLp5zL64ryJrprRUtHM6CYAPbbcbgg7i08xUnaoVo1oKcdDxIfYzepFbwFfTPuQOFDXdUnEIPrBDyY6nt4eS8L+gx40+HReat97KoR48n6GXH4QgqTrmR1e0Uaypipw4MMhcNoi4Gyxz91x8WyHwxNbkabna9hw0lhNUxsLopY5iPyLGMnoaSSL9ZCi5zqecU5O0otfuIM8Lo3Fj2lrmmzmuFiDzEFSdaMlJXWh8IWGTDms4LSNOc7OcYzb5bSB2bWyexGeHMobWHl4bzYNUMmCAEBwTbMoDW/WrTBraqWe92udaPksxuTBbqz7Vc2OEo8jSUO3t4mJQ9I14Z6ZFJXM2r7Eo4J1t13OGwT1O/iUZzszoOpRutVv8A5L4qGWBACAWsQtOGionvabSPPBxndZzgeN2AOPYpR68DQ5asovTVmvgVjXHKEnfQ0Uk72xxMc97tzWi56T0DpQ+dSpGnHam7IoejMI5XC9ROxmWTYwXntLrD0DtUXOPVzlLo4+p69LYRDZBpZ3bfKJrbJ6ixoI9BS5SlnMr/AOyO7wEig0bV0dbFHsOjnLy2O+QdtAsJa7cW2JzCk6VStRrUHK949p7G4caQH5kfWN/yl0U5zw3e/Q5+DnSH6EfWN/yl0OdMN3v0MHprQ01HIIqhmw8tDgLh12kkA3B52kdiHqo14Vo7UHuPAh9j16J0dJVTMgiAL3khoJsMmlxueppQ+VarGlBzloho+DCv+LF9YP8ACi54edsP4+n/AE4dhhpC3exfWD/CXHO2H8fT/pmMYIiyOha7e2NwPWGsBRHmyh3c2TVSdwymq3hlN8/H7QQ8+K6GXA2ScbZncqGNNdNc9Od3Vckw7zvIuTiNJ2fSST2q6NfgqHI0VF66swiHrBAOuq+G9RVhskp4CJwuCReRwO6zeQdJ9Ci5y8TmlOn+GG9/sOb8JaPZsJJw62Ttpp9I2LKLnO53r30X98xD1p1BqaEOkylhb+W3e0XyL28nSRcK1zqYXMqVZqL3Mruocm1o6kP+wweqNn+iqzP4xWrz4skOKPjKfqZ7sKyNDlnV15ioh0Bmw+0BHX1LoptrZERdxTY3DmgZ2OWaM8OPxMqFNSjrco3wUUXxp/XH3VW5x+dq/h6B8FFF8af1x91Ljnav4ehx8FFF8af1x91TtDnev4eg6UFKIYmRNJLWMDATmSGiwv05KpzZycpOT7SGYp+MpvJj9gK60NPlfVlxYpodEeMHPGB+Yf7TFD0OVm/QLiW9VM0TDG6gHB09QANoPMRPKQ5rntHUCx3p6SrI7WTVHtyh2WuSdSaA5bM6Mh7TZzSHNO+xabtOeW8IUmk4tMfcafDovNW+9lUI5eT9DLj8IQVJ1xswsH/MofJk92Uehz806s+KL2qGVJBjLoVsckVUwAGUlkgHK5ou13Xsi3YFZHfyiu5J032b0TdSds92gnltVTkEg8PFmMj+Mah8MSr0Z8GbMqhjAQAgFHE/TJpaF4abPlIiaR05vPqB3pUo92XUOVrK+i3sgysawEAAkZgkEZgjIgjcQedCGk1ZmyWq2lhWUsM43uYNoczhk8ZdIKqzGYik6VWUH2GVUHxBAR7GrSO3UQwD83GXu65DYDsDP3grI0GT0rQlU79xOVJ2j7hic9zWMG05zg1o5yTYDPpKFZSUU29EbA6laqs0dDs5OmdnLJznka2+5o5u1VbMli8XLETu9OxDGoPICA8WkdFRVBjMjbujeHxu3OaQQcjzG1iOVC8KkoXSep7UKAgIpjR4fH5qz30ysjSZP0L/AFfCENSdYZcNfGdL5Un8vKh4My6tLy9zYJUMoCAlWOG+l/af2KyO7k31+RLVJ3TKareGU3z8ftBDz4roZcC2YkaT7m0fMQbOeBG22+7zY/u7SqjM4ClyleKemvoa/qxrgQFIwn1SZPernaHMa4tiY4XaXDvnkbiBewB5QTyBQ2cTNMY4/wCqD4/wV9VOACA4c0EEEXByIO49aA6aGjZAwRxNDGC9mjIC5LiAOQXJyQtKTk7vUhWKPjKfqZ7sK6NRlnV15ioh0B/wWcBWyjnpzb6xihnHzlPk4vxLQqmdBACAEBBMU/GU3kx+wFdaGpyvqy4sU0OiPGDnjA/MP9pih6HKzfoFxLeqmaJTjTphruBpWm5a7hZOjilsYv0hzj6FZHdyei7yqvgS5Sd09GjaTh5oos/wkjWHZ76znAG3TYlD5Vp7FOUu5MdsafDovNW+9lUI5uT9DLj8IQVJ1xsws8ZQ+TJ7BR6HOzTqz4ovaoZYmuN7vwFMOXhifRGb/wAQrROzk3SS4EiUmhM9qHTcLpClbl+N2jcXFmNLz7PpsjPHj5bOHmbEqhkQQAgIji7prh6sQtJ2IG2I5OEdm89g2R6VZGkymhsUtt6v2EZSdY91bouSGKCZw4s7XFn0HbOfXv6kPjCvGc5QWsTwofYqOCmlc56U/PM+xjx7J9KhnBzilvjU8irKpwwQGu+vlcZ9IVLjuEmw3oEYDcusgntV0a7AU9jDxXfv9TAIewdsI9HNmrtp7Q4RRF4vuDtpoaevM2UM5ebVHGiknqy4qpmQQAgBACAEBFMaPD4/NWe+mVkaTJ+gf6vhCGpOsMuGvjOl8qT+XlQ8GZdWl5e5sEqGUBASrHDfS/tP7FZHdyb6/Ilqk7plNVvDKb5+P2gh58V0MuBR8bqu0NNFccaRzyL58RlhlzXf6QFCOLk0L1JS7kSRSaI+4ITI5rG989wa3rcQB9pQrOSjFyfYbM6I0e2mhjhZ3sbA0dNhmT0k5qhiqlR1JuctWetCgIAQAgIHij4yn6me7CujVZZ1deYqIdAacOdNw0NUZZyQwxObcNLjcuaRkOoozwZjQnWpbMFvuVH4R9H/AKY+o/7qrY4fNuI+05+EfR/6c+o/7qWHNuI+0ZaGrbNGyWM3Y9oe02tcOFwbHoKg8U4uEnF6o70KkExT8ZTeTH7AV1oanK+rLixTQ6JktAabloZeGg2dvZLeMNoWJBOVxzBD4YjDwrx2Z6GfnxN0g4WD42dLYxf964+xRY8kcqw6fb6ilU1D5XufI4ve43c5xuSeklSe+EIwWzFWR1oXG/CzRRqK9j7cSEGRx5L2LYx17Rv9Eozm5pWUKDj2yPfjT4dF5q33sqhHyyfoZcfhCCpOuNmFfjKHyZPYKPQ52adWfFF3qahsbHPe4NY0FznE2AAFySeZUMvGLk7IgeIWsg0hU7TPxUYLI/lZ3c/tNuwBXRqsvwroU/xavX+BYQ95RMGtDmSofVHvImljel7wCfQ32goZxc3rpQVJdu8saqZ8EB5NLV7aaGSZ/exsLj02F7du5C9ODnNRXaaz1FQ6V7pHm7nuLnHpcbn+KubSEFCKitEc0tO6V7I2d89wa2+67jYX6M0E5qEXJ9hZ8QdWmnRbWRNuaVrSy2/ZaA2Tr4tz2Kqe8zWBxLWJ2pP82pE1Y1BkNXdJ9yVUNRvEbwTbfskFr7fRcUPhiaXK0pQ7zZVjw4Ag3BFwRuIO4hUMYfSA1fr6kSyySC9nyOeL77OcSL9Nirm2pR2KcYvsSOhD6FWwPh4tU/5UbenIOP8AVQzgZzL8UF4FRVTiAgBACAEAICKY0eHx+as99MrI0mT9A/1fCENSdYZcNfGdL5Un8vKh4My6tLy9zYJUMoCAlWOG+l/af2KyO7k31+RLVJ3TKareGU3z8ftBDz4roZcBwxsmvVQM+LAXevIR/wBNQjnZNH/XKXiTtSdkYMPotvSVKP8AcJ9SN7v7UZ4swdsPM2HVDJAgBACAEBA8UfGU/Uz3YV0arLOrx8xUQ6AIAQAgNjtTPAKPzaL3bVQxuL6efF+5mUPOQDE6Ta0nUfJ2G/8A5MN/3ldGqyxWw0fMV0OgCAEAIAAvkMycgBmTzAdKENpb2XvDjVnuCmu/8dLZ8nycuLH2Z36SehVbMpj8Vy9TdotCfYyyXr2jmp2D0ySH+qlaHXydWoN+PwhFUnVO2mqHxOD43OY4bnNJBHaEKzhGa2ZK6Oyr0jNN+NlkkzvxnucM89xNkKQo04flil5HmQ+p79BaIkrZ2QQgbTr5m+y0AZucQDYf1IHKh8a9eNGDnI2G1e0NHRQMgj3NGZ5XOPfOdblJVGZCvWlWm5y7TJIfIEBNcatK7MMNMN8jtt3kx7h2uIP0VZHYyeleo6nd8kiUmiHbCTRPD1vCOF2QN2+jbdxY+3vj2dShnKzatsUdhav2LfIwOBBFwRYjnB3hVM0nY1r1i0b3JVTQckchDeXikBzL/RcFc2eGq8rSjPvMch9y74WaZ7poWtcbvhPBO57AAxn1SBf5JVWZTMqPJV3bR7xwUHgNVo9w6gro3J9ISWDBGQdzVDbZifaJ5w6JgA7C13pVWZzOF/ti/D5KOoOQCAEAIAQAgIpjR4fH5qz30ysjSZP0D/V8IQ1J1hlw18Z0vlSfy8qHgzLq0vL3NglQygICVY4b6X9p/YrI7uTfX5EtUndMpqt4ZTfPx+0EPPiuhlwGjGjw+PzVnvplCPDk/Qv9XwhDUnWGPDh+zpOlJ+O8etDIB/FDw5ir4aX97TYRUMmCAEAIAQGv2JTidJ1N+RzAPqWH+qujWZb1aPn7iyh7gQAgPl+49SA2c0LGG08LWgACJgAG4AMFgFRmIqNubb7z2oUNfcSfGdV5TPcRq5q8t6tHz9xaQ95wSgONsc4Qg9+iNET1bg2nidJc2uBxQflO3DI8qHxq4ilSV5MreoOHwo3cPU7L5h3gbmyPpuQLv6eTkVWzgY7MXW/BDdH3H9QcsiGMXjAebs9p6utDTZR0D4iOh1DO6j6LZV1kcMneubJf6pwaesEg9iHjx1WVKi5x1ujD1dM6F74pBZ7HFrh0tNih6YTU4qS0Z1IXH/B3TDYal8DgPw7eK7l2mXOzu3FpPLydKhnHzei5U1UXYWhVM6CAEBrlrppbuytmmBu3a2WWNxssGyCDzGxd2q6NfgqPJUIx7dX5mFQ9ZZ8JaeOnozI97GvmeXG7gCGt4rBa+W4n6SqzM5pOVSvZLctw7/8AEYv0sfrt/wAqDm7Eu4kWMdKzuiKoje13CM2HAEGxjNwcjyh1vo9Ksjv5RN7EqbWm8nyk7I74R6Y4Ct4Jxsyduz0bbbuZ6RtDpJCh6HKzajt0dtax9i4KpmjWLS0QZPM0DZDZpABusA8gADmtZXNrQbdKLfcjyofUo+Cdbs1E8J/LjDx1sdYjtD/sUM4ucwvCM/IsCqZ8EAIAQAgBARTGjw+PzVnvplZGkyfoH+r4QhqTrDLhr4zpfKk/l5UPBmXVpeXubBKhlAQEqxw30v7T+xWR3cm+vyJapO6ZTVbwym+fj9oIefFdDLgN+NkVquB1t8Fr8+zI427Nv7VC0Ofkz/1yXj8E8UnYMlq1X9zVdPMdzJWk9ROy77CUPPiqfKUZR8DZVUMaCAEAIAQGvmJHjOq8pnuY1ZGsy7q0PP3YtqT3Ge1M1aOkpnRCQR7MZeTba/KDbWuPjIzx4zF/48U7XuOfwPn9aH1f/souc7nn/wAfucHB4/rQ+r/9kuOef/H7lSpIeDYxl77LQ2/PYAXVTht3dztQg19xJ8Z1XlM9xGrmry3q0fP3FpD3jxhBRslrXiRrXgU7iA4BwvwkY3EdJUM5WbzcaKt3/BZ20UYtaNgtus0ZdWSqZ3lJ97O8BChygBARDGLxgPN2e09XWhpso6B8RHQ6g2YV+MofJk9go9DnZp1Z8UZjGPQXBTsq232ZuK/mD2t4pv0tH7qhHnyjEbUXSfZvRO1J2T7gmdG5r2OLXtIc1w3gjMEIVlFSTjLRmx2q+m211NHOzK4s4fFcMnN9P2EKrMdiKLo1HBmWUHwFnETTfcdFI5ptI/8ABx+U8G5GXI0OOfMpR7MDQ5ask9NWa+gKxrjlAcbI5kAbI5kFwAQHKA+4ZnRua9h2XtIc08xabg59IQrKKknF6M2X0LpFtVBFO24EjA6x3i4zB6jcKhi6tN05uD7CE4i6N7n0hOMrPPCttzSZkH6Qd9iujUZdV28PHw3C2h7jKasaZNDUx1AuQ02eBvcw5PAvy2zHSAh5sVQ5ek4dvZxNj6eZsjWvYQWuAII3EHcqGPaadmdiEAgBACAEBFMaPD4/NWe+mVkaTJ+gf6vhCGpOsMuGvjOl8qT+XlQ8GZdWl5e5sEqGUBASrHDfS/tP7FZHdyb6/Ilqk7plNVvDKb5+P2wh58V0MuBTcatHbVPDOLXjk2T5Mg+81vpUI4mT1LVXDvXsR5SaM4IQF1wx1nFZTiJ5/DwgNdfMvbubJ/Q9I6QqtGVzHCujUuvyvT+BzUHPBACAEBr5iR4zqvKZ7mNWRrMu6tDz92Lak9xQMFfDJvNz7xihnGzno48SzqpngQAgBAa+4k+M6ryme4jVzV5b1aPn7i0h7x/wW8Nl82d72JQzkZz0UePwWhVM4CAEAICIYxeMB5uz2nq60NNlHQPiI6HUHPCNt9It6IpLegKGczNur+a+Sua26FFdSywZbTm3YT+S9ubD6cuolQjP4as6NVTRri9haSHCxBII5QQbEHtVjZJpq6OEJKBhBp/gZzSv7yc3aeaRrd30mi3WAoaOPm2G2ocqtVrwLOqmdIzjHpnhallM03bC27/LfydjLesVZGiyihswdR9unAnyk7AIAQAgBACAEBXcF9MF8UtK5xJjdtsB5GP3gdTrn6SqzO5vR2Zqou33PHjZozOnqQOQxPPpfGD6ZPT1KUfTJqv5qfmS5Sd4EA9Ye69ihHATgugLrtcMzHcZjZ5Wk8g3XKho5OPy91nylPXu7yxaO0lFUN24ZGSN52uB9Ntx6Cq2M9OnODtJWPRLK1gLnENA3kmwHWShVJvchA0tiKySphpqM7QdM1sk35Ni+xEXPf427mvfK1jqUstkqcqlXdu3L+ShKpygQEUxo8Pj81Z76ZWRpMn6B/q+EIak6wy4a+M6XypP5eVDwZl1aXl7mwSoZQEBKscN9L+0/sVkd3Jvr8iWqTumU1W8Mpvn4/aCHnxXQy4F61x0Yaqinhbbaczi3+M0hzd3S0KqMphanJ1ozfYzXBpvmrGzOUBk9XNNyUM7Z4syMnNO57Tvaf4g8hAKHnxGHjXhsS/+Fr1e18pKtgJkbDJ+VHI4NN7XOyTk4b8x2gKtjNV8BWpSta670Mwlbba2hs2ve+Vue6g8dnoKGtOIdNR7TIzw01smtzYDybb72HULlTY9+Gy6rW3vcvH4MpqRWvqKOKeU3fLtPPMLvdZrRyNAAARnnxUFCrKEdFuI1iR4zqvKZ7mNSjSZd1aHn7sW1J7h9wamayslLnBo7nOZIH5xnOoZx84TdONu8tDHhwuCCDuINwqmes0fSEBdAcXQGv2JPjOq8pnuI1c1eW9Wj5+4tIe8f8FvDZfNne9iUM5Gc9FHj8FoVTOAgBACAiGMXjAebs9p6utDTZR0D4iOh1B0wi8Yt+Zk/tUM5mbdX818lzVTMEPxZ0F3NV8M2+xUXduyDxYPF+nJ3aVZGlyrEbdLYesfYSFJ1Tljy0gtNiCCCN4INwR2oQ0mrM2I0FrIyehFY7ICMmQC2ToweEAz5wbdBCq0Y+thpU6zpeO419rqx08j5X99I4vd1uN7f0VjW06apwUF2HQh9Bw1G1H/AOJRySGUxNY8MFmbW0dkOdvI3BzfSobOZjse8PJRSv2jN8Dzf1t31Q++m0eLnmf2oPgeb+tu+qH302hzzP7EHwPN/W3fVD76bQ55n9qEPXDV52jqkwF22Cxr2Ptbaabg3HIQ5rh2BSdXB4n/ACKe3az0ZhUPWZvUvS/cdbDLchu1sSW5WvyN+o2PYh5MbR5WjKPbqi86x6GZW08kD/yhxT8Vw7xw6iqIy1CtKjUU49hrhWUr4XujkGy9ji1wPIR18nL1K5sYTjOKlHRnUhcEBy1xGYJB5wbdW5Crinqj7mnc/v3Od5Ti7+JQhQitEjN6gwGTSNK0ZfhdrP5DHPP2NKM8uYO2Gn/e02IVDJAgIpjR4fH5qz30ysjSZP0D/V8IQ1J1hlw18Z0vlSfy8qHgzLq0vL3NglQygICVY4b6X9p/YrI7uTfX5EtUndMpqt4ZTfPx+0EPPiuhlwNk1QxpDMUtXTS1RmaPwU5Lhus1/wCW2373aeZWTNNleJVSnsPWPsJak6gIAQBfK3JzciFdmN72OAELGxeosezo+kH+ww+s2/8AVVZjsY7158WRnEjxnVeUz3MalGjy7q0PP3YtqT3HBCA+g4jlPpQo4Re9pBtnnPpKDk4dy9A2zzn0lBycO5ehZNRtWWyUMD3taXOaXXc0EkOe4t3tvbZIt0WS5msZWSryS7yf4k+M6ryme4jQ7OW9Wj5+4tIe8f8ABbw2XzZ3vYlDORnPQx4/BaFUzgIAQAgIhjF4wHm7PaerrQ02UdA+IjodQdMIvGLfmZP7VDOXm3V/NfJc1UzIua/aC7uo5I2gcI3jx+U3kHWLjtUo9eCr8jWUuztNegbqxrzlAe2m0rLHDNA11o5i0vHPsG4sf49SHxnQhKpGo9VoeJD7HBKA2M1J0X3JRQREWdsbT/KfxnX7TbsVWY7F1eVrSl4mcUHmBACAmuNOiS+KGpaL8G4seeZr+9J6NoAfSVkdjKK2zN032+5IlJojghAbCYe6ZFZQxO/KYOCf5TAM+0Fp7VVmQx1Dkazj2argLWK+qJmHdkAu9jQJWje5o3OaAM3C+fQOhSme3LMbyb5Kej08CQqTRAgBACAbsKYtrSURt3rJHdXELbj1vtR6HOzSVsO/FovKoZYEBFMaPD4/NWe+mVkaTJ+gf6vhCGpOsMuGvjOl8qT+XlQ8GZdWl5e5sEqGUBASrHDfS/tP7FZHdyb6/Ilqk7plNVvDKb5+P2gh58V0MuBsmqGNMTrRoJlfTugflexa61yxw3OH2jqJUpn3w9eVCopxNfdO6Jko53wSjjN5RucD3rm35D/EEcisa2hXjWgpxPAh9gQAgPl+49SA2f0VFsQxNsBsxsFhuFmgZKjMPN3k2QbEjxnVeUz3MasjVZd1aHn7sW1J7gQAgBAFichvOQ7dyEN2V2bOaJpOAgii/RxtZlu4rQMvQqGJqS25OXeQfEo/8zqvKZ7iNXRqMt6tHz9xciYX96C7yQT1bkPa5JasqOC1BIySpe+J7QWMa1zmFvK4uaCR5JI6lDOFm9WMlFRaeujKqqnEBACAEBD8Y3AaQHm7PaerLQ02UdA+ImxUz396x7sr8VpOXPkNyk6MqkI6tLzH7CzQlTFXCSWCWNgieNp7HNFza2bh0KGcnM8RSnR2YyTd0WRVM8CAgGJGhO4619haOW8rDycY8dt+h32EK6NVltflaKT1W7+DzaA1Oq60jg4i1h/OSXYzsyu7sBQvXx1Gjq7vuQzVeEdQ1t454nm2bXBzM7C4Bz6bXA5FFzxwzmDf4osUdIarVlPcyU0oANi4N2m9d23yUnvp4yhPSSOzUjRfdddBFYFoftyA7tmPjOuOkgC3ShXHVlToSffuXmbGKhkQQAgBAY/T+jhVU00B/ORlo6DbinsNih9aNR06imuxmtTInF2xsu2xkW2O0CMiCN9wVc2e3G21fcMmidQa6oOUPBN+NMdgeixd9iXPFVzGhT7b8CqagapP0a2UPmEnCFp2WtIa0gWJBJzJ6huCq2cLHYtYiSajaw2qDwk410w0E7jNRbMbz30RyY43JLmkA7Ls927qVkzr4PNHTWzV3rv7ST19DLTu2Jo3xu5ngt9F8j2KTv06sKivB3PNdD6H1G0uNmguJ3AC57AEIk1FXe4qGFGq1RDUOqJ4nRNERawP4riXFt+LvtYHfbMhQ2cLNMXTqQUIO++5VlU4YICM4xUz318ewxzv/is71pd+em5h0qyNDlNSMaL2ml+L4QsQ6o1z91JNvtxmbHt2y6VNz3PG4dfWhw1C1GrIKyComY2NjNskF4L843sAAbfO7gd+70KGznY7H0alJ04XbK6qnBBAS3GqBzzShjXONpMmtLj+RzKyO3lE4x2tp20ECDVisksW0s5BFweDcAR0FwAUnWeMoLWa9Rj1X1DrhPBM+IMY2VrnbbgHWaQSdkXKi54sVmNBwlBO7sW5VM2CAwmtOq8GkY9mUWcO8kbk9nVzjoOXbmpTPRhsVUoSvH0I1rBqHWUZJ4MzR/HiBdl8pvfD7R0q1zRUMxo1Vvdn4izI0tNnAtPMRY+goe9NPQ+W5mwzPMMz9iBu2pntC6nVlWWhkL2scfxkgLGAcpucz2Apc8dfHUaSf4rvuRsQxoAAG4Cw7FQyTdyK6+6sVk2kKiSKnkexzmlrmi4NomA8vOCrI0mBxdGFCMZSSe/3F/8A0fX/AKpN6v8A5U3R6/8AOw/3o5/0fX/qk3q/+Uuh/nYf70dw1F0h+qv9Zn30Kc44b7vcP9C6R/VX+tH99Bzjhvu/ZmS1b1DrO6oDNTuZGJGue4uYQAw7VrAneWgbuXtUXPhicxoulJQldtFzVTNGMOiYJJJHPhic4kXc6NpJ4oGZIzyCk+rnJRSTZkQ0cwUHzuz6QgEAIAQAgOk0zNvb2G7dtnasNq2+199r8iE3drHaAhFzlACAEBj9IUccksJkjY8tLi0uaHFuQzbcZblKPpCUlFpMyCg+YIAQHkbRRtl4QRsDy0gvDQHHNu91r8g9CkvtPZtc9agoCAEAIAQHkoKSNm0WMa0ueS4taASb7zYZlSz6Tk3a7PWoPmCAEAIDrnga8Fr2tcDvDgCD1goSm1oL/wDwOm4TweHvv0TOfqVj28rU2fzP1M1SUEUVzHFGwnfssDb23XsFB45Tk9WepQVBACAEAIAQAgBACAEAIAQAgBACA6amlZINmRjXjmc0OHoKFlJrRnzS0ccQtHGxgvezWhovuvkN+QQOTerPQhUEAIAQAgBACAEAID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846138"/>
            <a:ext cx="68580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82" name="AutoShape 14" descr="data:image/jpeg;base64,/9j/4AAQSkZJRgABAQAAAQABAAD/2wCEAAkGBxQQEhQTEhQWFRUXFBoYFhcYGBwXFxgdFhQYGBQXFRoYHCggHholGxUXITEiJSkrLi4vGyAzODM4NygtLisBCgoKDg0OGhAQGiwkHyQsLC0sLCwsLCwsLC8sLCwsLCwsLCwsLCwsLCwsLCwsLCwsLCwsLCwsLCwsLCwsLCwsLP/AABEIAHIBuwMBEQACEQEDEQH/xAAcAAADAAIDAQAAAAAAAAAAAAAABgcFCAEDBAL/xABQEAABAwICBAcKCA0CBgMAAAABAAIDBBEHIQUGEjETIkFRYXGBFDI0NXJ0kZKysxdSYnOCk6HSIzNCQ1NUg6KxtMHC0RZjFSXD0+HiJESj/8QAGgEBAAMBAQEAAAAAAAAAAAAAAAECBgUEA//EADcRAAIBAgMDCwIGAwEBAQAAAAABAgMRBAUxEiFxExUzNEFRYYGRscFCUiIycqHR8BQj4WLxJP/aAAwDAQACEQMRAD8AqulNb6OlkMU04Y8AEt2XG1xcbmkblNj008JWqR2oRujyfCDo79Zb6r/upZl+b8T9jPuPXzR7t1VH27Tf4hLMh4DEL6Gff+uNH/rcXpP+Esx/g4j7Gd1JrdRSuDGVURcdw2rXtmbXSxSeErQV5RZm1B5wQGI0trNS0kginmbG8t2gHA7iSAbgW3tPoSx96WGq1VtQjdHhfr9o4G3dTOwPI9Iapsz6rAYl/Qzz1GI+j2AETl/Q1jyR13almWjluJf0nxBiXo9xtwrm9Lo3gfwSxLy3Er6fYzGjdaaOpcGw1Eb3Hc3as49TTYpY89TDVaavOLRmFB8AQAgBACAEAIBP0brfwulZ6PcxrNlnOZGZyfY630OlTbce6eD2cNGt3v8AbsHBQeEEAIAQAgBACAVNYcQKSicY3OdLIN7YgHW6HEkNB6L3U2Pdh8vrVldKy8RRq8X33/BUzQPlvJPTk0f1U2PfDJt345+iPimxflB/CUzCPkvIPTvBuliZZMrfhn6ofdVNboNItdwW017e+jeAHAHcRYkFt+UFQ0cvE4Sph3aXb2nfp7WemobCok2HOaXNbsucXAb7WH8UsUo4arW/IrmD+FDR/wAeT6p3+EsenmvE/b+6Ok4rUPNN9WPvJsl+aa/h6nHwrUPNP6g+8myTzTX8PUPhWoeaf1B95Nkc01/D1D4VqHmn9QfeTZHNNfw9Tu+FHR/x5Pqnf4Sx8+a8T9v7oY6zT1PC1j5pmRB7dpm24NLhYHIHfvCWPHCjUm7RTZha3EXR8YJE/CHmY1zj2G1vtSzPVDLsRJ/ltxPHSYn0ksscUcc5dI5rQS1oaC42zu+/oBSx9J5XWhFybW7+9w8KDmggBAYLWHW6loTszSce1+DaNp9juNhuHXZSkemhhKtb8i3d/YIOk8XZC49zQNDeQyklx62sIA9JU2OpTyZW/HLf4GN+Fat2r7MFrd7sOt1327/alj78z0bWu7jPqxikyd7YqmIxve4Na5nGYS4gAOB4zcz0pY8WJyqVNOUHdL1KMqnIFPTuIFLRzOglEu2219lgI4wuLG/Spse6hl9WtDbjax4PhWoeaf1B95Nk+3NNfw9Th+K9EBk2c9AYP6vASwWUV/D1Or4XKT9DU+rH/wB1LFuZ63ev3/gPhcpP0NT6sf8A3UsOZ63ev3/g9+gMRqasnZTxxzte/a2S9rA3isc832ZCdzTyJY+NfLatGDnJqy/vcOSg55BMU/GU3kx+wFdaGpyvqy4sU0OiCAEBwQgGrU7XebR7mtcXSU+4x3zaL74r7j0bureoaOfi8vhWTcd0u/8Aku1BWxzxtlicHscLtcNxVTLzhKEnGS3kexp8Oi81b72VWRocm6GXH4QgqTrggBAcEXQD3qRiDLSvbFVPMlPbZuRd8fMQd5aOUG55uZQ0cnG5bGac6atL3LVFIHgOaQ5pFwQbgg7iCORVM4007M+0IBACAEBjtYdKto6aWdxHEaSL8rjkxuXO4gIj60aTq1FBdprpo7SckE7KhrjwjX7ZPK4knbv5QLgetXNfUoRnTdPstb+DZekqGysbIw3a9oc084cLg+gqhjJRcW09TtQgEAIAQHVU1DYmOe9waxou5xNgAN5KExi5Oy1Ixr3iBJVPMVK90cABBI4rpTmCSd4ZbcMjvvzCyRo8Fl0aa2qqvL2EMBSdY5QAgHnByfZr3Nt38Dxfms5jv6KGcnOI3op9zPnGCr4Sv2OSOFje1xc8n94ehFoWyiFqDfexIUnUBACAEAID5fuPUgKTiz+J0f8ANH2Y1COJlP5qhOFJ2zKareGU3z8ftBDz4roZcDZNUMaCAnWIGIPc5dTUhBm3PkyLY+cNvkX/AGD7FKR1sDlzqWqVPy93f/wkE0znuL3uLnON3OcbknnJKsaKMVFWirI+ELAgOHbkIehtNE/aAPOAfSFQw7VnYguKPjKfqZ7sK60NTlnV15ioh0AQAgBAZbVGu7nraaXdaVoO7c/iO39Dih5cZT5ShKPh7bzZFUMeQTFPxlN5MfsBXWhqcr6suLFNDoggBACAEBTsGdOOD5KNxJaWmSP5JBG20de0D2HnUM4Wb0FZVVwZj8afDovNW+9lRH2yfoZcfhCCpOuCAEAIAQFawY0257JaR5J4Mbcd+RpNnNHQHWP0lDM9m9BRkqi7deJTVU4wIAQAgJdjVpizYaRpzJ4V/ULtjHado/RHbZHbyejeTqPs3IlKk75a8INMGakMLjd0DtkeQ4XZ6OMOwKrMxmtHYrbS0l79o+KDmAgBACAi+KWtpqJTSwu/Axm0hH5x4OY6WtP2joCsjRZZg1CPKzW96eCEBSdgEAIAQDbhW62koc97ZB18Qm32fYj0Ofmi/wDzvyMTrfpLuqtqJRuMhDfJYAxvLzNv2ofbB0nToRi+733mIQ9QIAQAgBAfL9x6kBScWfxOj/mj7MahHEyn81QnCk7ZlNVvDKb5+P2gh58V0MuBsmqGNFHEjWjuCn2Yz+Hlu2P5I/Lk7AcukhSke/AYXl6m/wDKtf4IMTfM5k7ycyeclWNUkkrIEJBACA4duKA2b0JOJKeF7TcOiYQee7Ab5qjMRUi4zafeRDFHxlP1M92FdGnyzq68xUQ6AIAQAgDaIzG8ZjszCENXVjaChm4SNjzbjMa7Ldm0HLoVDDyVm0QvFPxlN5MfsBXWhqMr6suLFNDome1L1eGkagwGQx/g3P2gA7vS0WsT8pDx43EvD09tK+8edI4Qt/8Ar1Lh0StDuflZs9HJzqLnLp5zL64ryJrprRUtHM6CYAPbbcbgg7i08xUnaoVo1oKcdDxIfYzepFbwFfTPuQOFDXdUnEIPrBDyY6nt4eS8L+gx40+HReat97KoR48n6GXH4QgqTrmR1e0Uaypipw4MMhcNoi4Gyxz91x8WyHwxNbkabna9hw0lhNUxsLopY5iPyLGMnoaSSL9ZCi5zqecU5O0otfuIM8Lo3Fj2lrmmzmuFiDzEFSdaMlJXWh8IWGTDms4LSNOc7OcYzb5bSB2bWyexGeHMobWHl4bzYNUMmCAEBwTbMoDW/WrTBraqWe92udaPksxuTBbqz7Vc2OEo8jSUO3t4mJQ9I14Z6ZFJXM2r7Eo4J1t13OGwT1O/iUZzszoOpRutVv8A5L4qGWBACAWsQtOGionvabSPPBxndZzgeN2AOPYpR68DQ5asovTVmvgVjXHKEnfQ0Uk72xxMc97tzWi56T0DpQ+dSpGnHam7IoejMI5XC9ROxmWTYwXntLrD0DtUXOPVzlLo4+p69LYRDZBpZ3bfKJrbJ6ixoI9BS5SlnMr/AOyO7wEig0bV0dbFHsOjnLy2O+QdtAsJa7cW2JzCk6VStRrUHK949p7G4caQH5kfWN/yl0U5zw3e/Q5+DnSH6EfWN/yl0OdMN3v0MHprQ01HIIqhmw8tDgLh12kkA3B52kdiHqo14Vo7UHuPAh9j16J0dJVTMgiAL3khoJsMmlxueppQ+VarGlBzloho+DCv+LF9YP8ACi54edsP4+n/AE4dhhpC3exfWD/CXHO2H8fT/pmMYIiyOha7e2NwPWGsBRHmyh3c2TVSdwymq3hlN8/H7QQ8+K6GXA2ScbZncqGNNdNc9Od3Vckw7zvIuTiNJ2fSST2q6NfgqHI0VF66swiHrBAOuq+G9RVhskp4CJwuCReRwO6zeQdJ9Ci5y8TmlOn+GG9/sOb8JaPZsJJw62Ttpp9I2LKLnO53r30X98xD1p1BqaEOkylhb+W3e0XyL28nSRcK1zqYXMqVZqL3Mruocm1o6kP+wweqNn+iqzP4xWrz4skOKPjKfqZ7sKyNDlnV15ioh0Bmw+0BHX1LoptrZERdxTY3DmgZ2OWaM8OPxMqFNSjrco3wUUXxp/XH3VW5x+dq/h6B8FFF8af1x91Ljnav4ehx8FFF8af1x91TtDnev4eg6UFKIYmRNJLWMDATmSGiwv05KpzZycpOT7SGYp+MpvJj9gK60NPlfVlxYpodEeMHPGB+Yf7TFD0OVm/QLiW9VM0TDG6gHB09QANoPMRPKQ5rntHUCx3p6SrI7WTVHtyh2WuSdSaA5bM6Mh7TZzSHNO+xabtOeW8IUmk4tMfcafDovNW+9lUI5eT9DLj8IQVJ1xswsH/MofJk92Uehz806s+KL2qGVJBjLoVsckVUwAGUlkgHK5ou13Xsi3YFZHfyiu5J032b0TdSds92gnltVTkEg8PFmMj+Mah8MSr0Z8GbMqhjAQAgFHE/TJpaF4abPlIiaR05vPqB3pUo92XUOVrK+i3sgysawEAAkZgkEZgjIgjcQedCGk1ZmyWq2lhWUsM43uYNoczhk8ZdIKqzGYik6VWUH2GVUHxBAR7GrSO3UQwD83GXu65DYDsDP3grI0GT0rQlU79xOVJ2j7hic9zWMG05zg1o5yTYDPpKFZSUU29EbA6laqs0dDs5OmdnLJznka2+5o5u1VbMli8XLETu9OxDGoPICA8WkdFRVBjMjbujeHxu3OaQQcjzG1iOVC8KkoXSep7UKAgIpjR4fH5qz30ysjSZP0L/AFfCENSdYZcNfGdL5Un8vKh4My6tLy9zYJUMoCAlWOG+l/af2KyO7k31+RLVJ3TKareGU3z8ftBDz4roZcC2YkaT7m0fMQbOeBG22+7zY/u7SqjM4ClyleKemvoa/qxrgQFIwn1SZPernaHMa4tiY4XaXDvnkbiBewB5QTyBQ2cTNMY4/wCqD4/wV9VOACA4c0EEEXByIO49aA6aGjZAwRxNDGC9mjIC5LiAOQXJyQtKTk7vUhWKPjKfqZ7sK6NRlnV15ioh0B/wWcBWyjnpzb6xihnHzlPk4vxLQqmdBACAEBBMU/GU3kx+wFdaGpyvqy4sU0OiPGDnjA/MP9pih6HKzfoFxLeqmaJTjTphruBpWm5a7hZOjilsYv0hzj6FZHdyei7yqvgS5Sd09GjaTh5oos/wkjWHZ76znAG3TYlD5Vp7FOUu5MdsafDovNW+9lUI5uT9DLj8IQVJ1xsws8ZQ+TJ7BR6HOzTqz4ovaoZYmuN7vwFMOXhifRGb/wAQrROzk3SS4EiUmhM9qHTcLpClbl+N2jcXFmNLz7PpsjPHj5bOHmbEqhkQQAgIji7prh6sQtJ2IG2I5OEdm89g2R6VZGkymhsUtt6v2EZSdY91bouSGKCZw4s7XFn0HbOfXv6kPjCvGc5QWsTwofYqOCmlc56U/PM+xjx7J9KhnBzilvjU8irKpwwQGu+vlcZ9IVLjuEmw3oEYDcusgntV0a7AU9jDxXfv9TAIewdsI9HNmrtp7Q4RRF4vuDtpoaevM2UM5ebVHGiknqy4qpmQQAgBACAEBFMaPD4/NWe+mVkaTJ+gf6vhCGpOsMuGvjOl8qT+XlQ8GZdWl5e5sEqGUBASrHDfS/tP7FZHdyb6/Ilqk7plNVvDKb5+P2gh58V0MuBR8bqu0NNFccaRzyL58RlhlzXf6QFCOLk0L1JS7kSRSaI+4ITI5rG989wa3rcQB9pQrOSjFyfYbM6I0e2mhjhZ3sbA0dNhmT0k5qhiqlR1JuctWetCgIAQAgIHij4yn6me7CujVZZ1deYqIdAacOdNw0NUZZyQwxObcNLjcuaRkOoozwZjQnWpbMFvuVH4R9H/AKY+o/7qrY4fNuI+05+EfR/6c+o/7qWHNuI+0ZaGrbNGyWM3Y9oe02tcOFwbHoKg8U4uEnF6o70KkExT8ZTeTH7AV1oanK+rLixTQ6JktAabloZeGg2dvZLeMNoWJBOVxzBD4YjDwrx2Z6GfnxN0g4WD42dLYxf964+xRY8kcqw6fb6ilU1D5XufI4ve43c5xuSeklSe+EIwWzFWR1oXG/CzRRqK9j7cSEGRx5L2LYx17Rv9Eozm5pWUKDj2yPfjT4dF5q33sqhHyyfoZcfhCCpOuNmFfjKHyZPYKPQ52adWfFF3qahsbHPe4NY0FznE2AAFySeZUMvGLk7IgeIWsg0hU7TPxUYLI/lZ3c/tNuwBXRqsvwroU/xavX+BYQ95RMGtDmSofVHvImljel7wCfQ32goZxc3rpQVJdu8saqZ8EB5NLV7aaGSZ/exsLj02F7du5C9ODnNRXaaz1FQ6V7pHm7nuLnHpcbn+KubSEFCKitEc0tO6V7I2d89wa2+67jYX6M0E5qEXJ9hZ8QdWmnRbWRNuaVrSy2/ZaA2Tr4tz2Kqe8zWBxLWJ2pP82pE1Y1BkNXdJ9yVUNRvEbwTbfskFr7fRcUPhiaXK0pQ7zZVjw4Ag3BFwRuIO4hUMYfSA1fr6kSyySC9nyOeL77OcSL9Nirm2pR2KcYvsSOhD6FWwPh4tU/5UbenIOP8AVQzgZzL8UF4FRVTiAgBACAEAICKY0eHx+as99MrI0mT9A/1fCENSdYZcNfGdL5Un8vKh4My6tLy9zYJUMoCAlWOG+l/af2KyO7k31+RLVJ3TKareGU3z8ftBDz4roZcBwxsmvVQM+LAXevIR/wBNQjnZNH/XKXiTtSdkYMPotvSVKP8AcJ9SN7v7UZ4swdsPM2HVDJAgBACAEBA8UfGU/Uz3YV0arLOrx8xUQ6AIAQAgNjtTPAKPzaL3bVQxuL6efF+5mUPOQDE6Ta0nUfJ2G/8A5MN/3ldGqyxWw0fMV0OgCAEAIAAvkMycgBmTzAdKENpb2XvDjVnuCmu/8dLZ8nycuLH2Z36SehVbMpj8Vy9TdotCfYyyXr2jmp2D0ySH+qlaHXydWoN+PwhFUnVO2mqHxOD43OY4bnNJBHaEKzhGa2ZK6Oyr0jNN+NlkkzvxnucM89xNkKQo04flil5HmQ+p79BaIkrZ2QQgbTr5m+y0AZucQDYf1IHKh8a9eNGDnI2G1e0NHRQMgj3NGZ5XOPfOdblJVGZCvWlWm5y7TJIfIEBNcatK7MMNMN8jtt3kx7h2uIP0VZHYyeleo6nd8kiUmiHbCTRPD1vCOF2QN2+jbdxY+3vj2dShnKzatsUdhav2LfIwOBBFwRYjnB3hVM0nY1r1i0b3JVTQckchDeXikBzL/RcFc2eGq8rSjPvMch9y74WaZ7poWtcbvhPBO57AAxn1SBf5JVWZTMqPJV3bR7xwUHgNVo9w6gro3J9ISWDBGQdzVDbZifaJ5w6JgA7C13pVWZzOF/ti/D5KOoOQCAEAIAQAgIpjR4fH5qz30ysjSZP0D/V8IQ1J1hlw18Z0vlSfy8qHgzLq0vL3NglQygICVY4b6X9p/YrI7uTfX5EtUndMpqt4ZTfPx+0EPPiuhlwGjGjw+PzVnvplCPDk/Qv9XwhDUnWGPDh+zpOlJ+O8etDIB/FDw5ir4aX97TYRUMmCAEAIAQGv2JTidJ1N+RzAPqWH+qujWZb1aPn7iyh7gQAgPl+49SA2c0LGG08LWgACJgAG4AMFgFRmIqNubb7z2oUNfcSfGdV5TPcRq5q8t6tHz9xaQ95wSgONsc4Qg9+iNET1bg2nidJc2uBxQflO3DI8qHxq4ilSV5MreoOHwo3cPU7L5h3gbmyPpuQLv6eTkVWzgY7MXW/BDdH3H9QcsiGMXjAebs9p6utDTZR0D4iOh1DO6j6LZV1kcMneubJf6pwaesEg9iHjx1WVKi5x1ujD1dM6F74pBZ7HFrh0tNih6YTU4qS0Z1IXH/B3TDYal8DgPw7eK7l2mXOzu3FpPLydKhnHzei5U1UXYWhVM6CAEBrlrppbuytmmBu3a2WWNxssGyCDzGxd2q6NfgqPJUIx7dX5mFQ9ZZ8JaeOnozI97GvmeXG7gCGt4rBa+W4n6SqzM5pOVSvZLctw7/8AEYv0sfrt/wAqDm7Eu4kWMdKzuiKoje13CM2HAEGxjNwcjyh1vo9Ksjv5RN7EqbWm8nyk7I74R6Y4Ct4Jxsyduz0bbbuZ6RtDpJCh6HKzajt0dtax9i4KpmjWLS0QZPM0DZDZpABusA8gADmtZXNrQbdKLfcjyofUo+Cdbs1E8J/LjDx1sdYjtD/sUM4ucwvCM/IsCqZ8EAIAQAgBARTGjw+PzVnvplZGkyfoH+r4QhqTrDLhr4zpfKk/l5UPBmXVpeXubBKhlAQEqxw30v7T+xWR3cm+vyJapO6ZTVbwym+fj9oIefFdDLgN+NkVquB1t8Fr8+zI427Nv7VC0Ofkz/1yXj8E8UnYMlq1X9zVdPMdzJWk9ROy77CUPPiqfKUZR8DZVUMaCAEAIAQGvmJHjOq8pnuY1ZGsy7q0PP3YtqT3Ge1M1aOkpnRCQR7MZeTba/KDbWuPjIzx4zF/48U7XuOfwPn9aH1f/souc7nn/wAfucHB4/rQ+r/9kuOef/H7lSpIeDYxl77LQ2/PYAXVTht3dztQg19xJ8Z1XlM9xGrmry3q0fP3FpD3jxhBRslrXiRrXgU7iA4BwvwkY3EdJUM5WbzcaKt3/BZ20UYtaNgtus0ZdWSqZ3lJ97O8BChygBARDGLxgPN2e09XWhpso6B8RHQ6g2YV+MofJk9go9DnZp1Z8UZjGPQXBTsq232ZuK/mD2t4pv0tH7qhHnyjEbUXSfZvRO1J2T7gmdG5r2OLXtIc1w3gjMEIVlFSTjLRmx2q+m211NHOzK4s4fFcMnN9P2EKrMdiKLo1HBmWUHwFnETTfcdFI5ptI/8ABx+U8G5GXI0OOfMpR7MDQ5ask9NWa+gKxrjlAcbI5kAbI5kFwAQHKA+4ZnRua9h2XtIc08xabg59IQrKKknF6M2X0LpFtVBFO24EjA6x3i4zB6jcKhi6tN05uD7CE4i6N7n0hOMrPPCttzSZkH6Qd9iujUZdV28PHw3C2h7jKasaZNDUx1AuQ02eBvcw5PAvy2zHSAh5sVQ5ek4dvZxNj6eZsjWvYQWuAII3EHcqGPaadmdiEAgBACAEBFMaPD4/NWe+mVkaTJ+gf6vhCGpOsMuGvjOl8qT+XlQ8GZdWl5e5sEqGUBASrHDfS/tP7FZHdyb6/Ilqk7plNVvDKb5+P2wh58V0MuBTcatHbVPDOLXjk2T5Mg+81vpUI4mT1LVXDvXsR5SaM4IQF1wx1nFZTiJ5/DwgNdfMvbubJ/Q9I6QqtGVzHCujUuvyvT+BzUHPBACAEBr5iR4zqvKZ7mNWRrMu6tDz92Lak9xQMFfDJvNz7xihnGzno48SzqpngQAgBAa+4k+M6ryme4jVzV5b1aPn7i0h7x/wW8Nl82d72JQzkZz0UePwWhVM4CAEAICIYxeMB5uz2nq60NNlHQPiI6HUHPCNt9It6IpLegKGczNur+a+Sua26FFdSywZbTm3YT+S9ubD6cuolQjP4as6NVTRri9haSHCxBII5QQbEHtVjZJpq6OEJKBhBp/gZzSv7yc3aeaRrd30mi3WAoaOPm2G2ocqtVrwLOqmdIzjHpnhallM03bC27/LfydjLesVZGiyihswdR9unAnyk7AIAQAgBACAEBXcF9MF8UtK5xJjdtsB5GP3gdTrn6SqzO5vR2Zqou33PHjZozOnqQOQxPPpfGD6ZPT1KUfTJqv5qfmS5Sd4EA9Ye69ihHATgugLrtcMzHcZjZ5Wk8g3XKho5OPy91nylPXu7yxaO0lFUN24ZGSN52uB9Ntx6Cq2M9OnODtJWPRLK1gLnENA3kmwHWShVJvchA0tiKySphpqM7QdM1sk35Ni+xEXPf427mvfK1jqUstkqcqlXdu3L+ShKpygQEUxo8Pj81Z76ZWRpMn6B/q+EIak6wy4a+M6XypP5eVDwZl1aXl7mwSoZQEBKscN9L+0/sVkd3Jvr8iWqTumU1W8Mpvn4/aCHnxXQy4F61x0Yaqinhbbaczi3+M0hzd3S0KqMphanJ1ozfYzXBpvmrGzOUBk9XNNyUM7Z4syMnNO57Tvaf4g8hAKHnxGHjXhsS/+Fr1e18pKtgJkbDJ+VHI4NN7XOyTk4b8x2gKtjNV8BWpSta670Mwlbba2hs2ve+Vue6g8dnoKGtOIdNR7TIzw01smtzYDybb72HULlTY9+Gy6rW3vcvH4MpqRWvqKOKeU3fLtPPMLvdZrRyNAAARnnxUFCrKEdFuI1iR4zqvKZ7mNSjSZd1aHn7sW1J7h9wamayslLnBo7nOZIH5xnOoZx84TdONu8tDHhwuCCDuINwqmes0fSEBdAcXQGv2JPjOq8pnuI1c1eW9Wj5+4tIe8f8FvDZfNne9iUM5Gc9FHj8FoVTOAgBACAiGMXjAebs9p6utDTZR0D4iOh1B0wi8Yt+Zk/tUM5mbdX818lzVTMEPxZ0F3NV8M2+xUXduyDxYPF+nJ3aVZGlyrEbdLYesfYSFJ1Tljy0gtNiCCCN4INwR2oQ0mrM2I0FrIyehFY7ICMmQC2ToweEAz5wbdBCq0Y+thpU6zpeO419rqx08j5X99I4vd1uN7f0VjW06apwUF2HQh9Bw1G1H/AOJRySGUxNY8MFmbW0dkOdvI3BzfSobOZjse8PJRSv2jN8Dzf1t31Q++m0eLnmf2oPgeb+tu+qH302hzzP7EHwPN/W3fVD76bQ55n9qEPXDV52jqkwF22Cxr2Ptbaabg3HIQ5rh2BSdXB4n/ACKe3az0ZhUPWZvUvS/cdbDLchu1sSW5WvyN+o2PYh5MbR5WjKPbqi86x6GZW08kD/yhxT8Vw7xw6iqIy1CtKjUU49hrhWUr4XujkGy9ji1wPIR18nL1K5sYTjOKlHRnUhcEBy1xGYJB5wbdW5Crinqj7mnc/v3Od5Ti7+JQhQitEjN6gwGTSNK0ZfhdrP5DHPP2NKM8uYO2Gn/e02IVDJAgIpjR4fH5qz30ysjSZP0D/V8IQ1J1hlw18Z0vlSfy8qHgzLq0vL3NglQygICVY4b6X9p/YrI7uTfX5EtUndMpqt4ZTfPx+0EPPiuhlwNk1QxpDMUtXTS1RmaPwU5Lhus1/wCW2373aeZWTNNleJVSnsPWPsJak6gIAQBfK3JzciFdmN72OAELGxeosezo+kH+ww+s2/8AVVZjsY7158WRnEjxnVeUz3MalGjy7q0PP3YtqT3HBCA+g4jlPpQo4Re9pBtnnPpKDk4dy9A2zzn0lBycO5ehZNRtWWyUMD3taXOaXXc0EkOe4t3tvbZIt0WS5msZWSryS7yf4k+M6ryme4jQ7OW9Wj5+4tIe8f8ABbw2XzZ3vYlDORnPQx4/BaFUzgIAQAgIhjF4wHm7PaerrQ02UdA+IjodQdMIvGLfmZP7VDOXm3V/NfJc1UzIua/aC7uo5I2gcI3jx+U3kHWLjtUo9eCr8jWUuztNegbqxrzlAe2m0rLHDNA11o5i0vHPsG4sf49SHxnQhKpGo9VoeJD7HBKA2M1J0X3JRQREWdsbT/KfxnX7TbsVWY7F1eVrSl4mcUHmBACAmuNOiS+KGpaL8G4seeZr+9J6NoAfSVkdjKK2zN032+5IlJojghAbCYe6ZFZQxO/KYOCf5TAM+0Fp7VVmQx1Dkazj2argLWK+qJmHdkAu9jQJWje5o3OaAM3C+fQOhSme3LMbyb5Kej08CQqTRAgBACAbsKYtrSURt3rJHdXELbj1vtR6HOzSVsO/FovKoZYEBFMaPD4/NWe+mVkaTJ+gf6vhCGpOsMuGvjOl8qT+XlQ8GZdWl5e5sEqGUBASrHDfS/tP7FZHdyb6/Ilqk7plNVvDKb5+P2gh58V0MuBsmqGNMTrRoJlfTugflexa61yxw3OH2jqJUpn3w9eVCopxNfdO6Jko53wSjjN5RucD3rm35D/EEcisa2hXjWgpxPAh9gQAgPl+49SA2f0VFsQxNsBsxsFhuFmgZKjMPN3k2QbEjxnVeUz3MasjVZd1aHn7sW1J7gQAgBAFichvOQ7dyEN2V2bOaJpOAgii/RxtZlu4rQMvQqGJqS25OXeQfEo/8zqvKZ7iNXRqMt6tHz9xciYX96C7yQT1bkPa5JasqOC1BIySpe+J7QWMa1zmFvK4uaCR5JI6lDOFm9WMlFRaeujKqqnEBACAEBD8Y3AaQHm7PaerLQ02UdA+ImxUz396x7sr8VpOXPkNyk6MqkI6tLzH7CzQlTFXCSWCWNgieNp7HNFza2bh0KGcnM8RSnR2YyTd0WRVM8CAgGJGhO4619haOW8rDycY8dt+h32EK6NVltflaKT1W7+DzaA1Oq60jg4i1h/OSXYzsyu7sBQvXx1Gjq7vuQzVeEdQ1t454nm2bXBzM7C4Bz6bXA5FFzxwzmDf4osUdIarVlPcyU0oANi4N2m9d23yUnvp4yhPSSOzUjRfdddBFYFoftyA7tmPjOuOkgC3ShXHVlToSffuXmbGKhkQQAgBAY/T+jhVU00B/ORlo6DbinsNih9aNR06imuxmtTInF2xsu2xkW2O0CMiCN9wVc2e3G21fcMmidQa6oOUPBN+NMdgeixd9iXPFVzGhT7b8CqagapP0a2UPmEnCFp2WtIa0gWJBJzJ6huCq2cLHYtYiSajaw2qDwk410w0E7jNRbMbz30RyY43JLmkA7Ls927qVkzr4PNHTWzV3rv7ST19DLTu2Jo3xu5ngt9F8j2KTv06sKivB3PNdD6H1G0uNmguJ3AC57AEIk1FXe4qGFGq1RDUOqJ4nRNERawP4riXFt+LvtYHfbMhQ2cLNMXTqQUIO++5VlU4YICM4xUz318ewxzv/is71pd+em5h0qyNDlNSMaL2ml+L4QsQ6o1z91JNvtxmbHt2y6VNz3PG4dfWhw1C1GrIKyComY2NjNskF4L843sAAbfO7gd+70KGznY7H0alJ04XbK6qnBBAS3GqBzzShjXONpMmtLj+RzKyO3lE4x2tp20ECDVisksW0s5BFweDcAR0FwAUnWeMoLWa9Rj1X1DrhPBM+IMY2VrnbbgHWaQSdkXKi54sVmNBwlBO7sW5VM2CAwmtOq8GkY9mUWcO8kbk9nVzjoOXbmpTPRhsVUoSvH0I1rBqHWUZJ4MzR/HiBdl8pvfD7R0q1zRUMxo1Vvdn4izI0tNnAtPMRY+goe9NPQ+W5mwzPMMz9iBu2pntC6nVlWWhkL2scfxkgLGAcpucz2Apc8dfHUaSf4rvuRsQxoAAG4Cw7FQyTdyK6+6sVk2kKiSKnkexzmlrmi4NomA8vOCrI0mBxdGFCMZSSe/3F/8A0fX/AKpN6v8A5U3R6/8AOw/3o5/0fX/qk3q/+Uuh/nYf70dw1F0h+qv9Zn30Kc44b7vcP9C6R/VX+tH99Bzjhvu/ZmS1b1DrO6oDNTuZGJGue4uYQAw7VrAneWgbuXtUXPhicxoulJQldtFzVTNGMOiYJJJHPhic4kXc6NpJ4oGZIzyCk+rnJRSTZkQ0cwUHzuz6QgEAIAQAgOk0zNvb2G7dtnasNq2+199r8iE3drHaAhFzlACAEBj9IUccksJkjY8tLi0uaHFuQzbcZblKPpCUlFpMyCg+YIAQHkbRRtl4QRsDy0gvDQHHNu91r8g9CkvtPZtc9agoCAEAIAQHkoKSNm0WMa0ueS4taASb7zYZlSz6Tk3a7PWoPmCAEAIDrnga8Fr2tcDvDgCD1goSm1oL/wDwOm4TweHvv0TOfqVj28rU2fzP1M1SUEUVzHFGwnfssDb23XsFB45Tk9WepQVBACAEAIAQAgBACAEAIAQAgBACA6amlZINmRjXjmc0OHoKFlJrRnzS0ccQtHGxgvezWhovuvkN+QQOTerPQhUEAIAQAgBACAEAID//2Q==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53975" y="-846138"/>
            <a:ext cx="6858000" cy="17621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838200"/>
            <a:ext cx="7848600" cy="16158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9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PRACTICE</a:t>
            </a:r>
            <a:endParaRPr lang="en-US" sz="99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3048000"/>
            <a:ext cx="257795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      </a:t>
            </a:r>
            <a:r>
              <a:rPr lang="en-US" sz="3600" baseline="30000" dirty="0" smtClean="0"/>
              <a:t>7  12  4  16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   8 2 5 6</a:t>
            </a:r>
          </a:p>
          <a:p>
            <a:pPr marL="457200" indent="-457200"/>
            <a:r>
              <a:rPr lang="en-US" sz="3600" dirty="0" smtClean="0"/>
              <a:t>    </a:t>
            </a:r>
            <a:r>
              <a:rPr lang="en-US" sz="3600" u="sng" dirty="0" smtClean="0"/>
              <a:t>- 2 3 4 7</a:t>
            </a:r>
          </a:p>
          <a:p>
            <a:pPr marL="457200" indent="-457200"/>
            <a:r>
              <a:rPr lang="en-US" sz="3600" dirty="0" smtClean="0"/>
              <a:t>      5 9 0 9</a:t>
            </a:r>
            <a:endParaRPr lang="en-US" sz="3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1371600" y="3733800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828800" y="3733800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2133600" y="3733800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2514600" y="3733800"/>
            <a:ext cx="457200" cy="4572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1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allAtOnce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381000" y="3657600"/>
            <a:ext cx="3962400" cy="2514600"/>
          </a:xfrm>
          <a:prstGeom prst="wedgeRoundRectCallout">
            <a:avLst>
              <a:gd name="adj1" fmla="val 73273"/>
              <a:gd name="adj2" fmla="val -5414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a student knows how to read problems using the cancellation indicator, they can complete spatial problems without it for speed and efficiency.</a:t>
            </a:r>
            <a:endParaRPr lang="en-US" dirty="0"/>
          </a:p>
        </p:txBody>
      </p:sp>
      <p:pic>
        <p:nvPicPr>
          <p:cNvPr id="1026" name="Picture 2" descr="http://www.downloadclipart.net/large/6549-tool-tip-desig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457200"/>
            <a:ext cx="5715000" cy="4067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9869" y="166514"/>
            <a:ext cx="8153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pitchFamily="84" charset="0"/>
                <a:cs typeface="ＭＳ Ｐゴシック" pitchFamily="84" charset="-128"/>
              </a:rPr>
              <a:t>Spacing</a:t>
            </a:r>
            <a:endParaRPr lang="en-US" dirty="0">
              <a:latin typeface="Arial" pitchFamily="84" charset="0"/>
              <a:cs typeface="ＭＳ Ｐゴシック" pitchFamily="84" charset="-128"/>
            </a:endParaRP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843085" y="1524000"/>
            <a:ext cx="82296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eaLnBrk="1" hangingPunct="1"/>
            <a:endParaRPr lang="en-US" dirty="0">
              <a:latin typeface="Arial" pitchFamily="84" charset="0"/>
              <a:cs typeface="ＭＳ Ｐゴシック" pitchFamily="84" charset="-128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278807"/>
            <a:ext cx="8052139" cy="1692993"/>
            <a:chOff x="1447800" y="2971800"/>
            <a:chExt cx="5689804" cy="3807200"/>
          </a:xfrm>
        </p:grpSpPr>
        <p:sp>
          <p:nvSpPr>
            <p:cNvPr id="2" name="Rounded Rectangular Callout 1"/>
            <p:cNvSpPr/>
            <p:nvPr/>
          </p:nvSpPr>
          <p:spPr>
            <a:xfrm>
              <a:off x="1447800" y="2971800"/>
              <a:ext cx="5486400" cy="2950408"/>
            </a:xfrm>
            <a:prstGeom prst="wedgeRoundRectCallout">
              <a:avLst>
                <a:gd name="adj1" fmla="val 21704"/>
                <a:gd name="adj2" fmla="val 6201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575004" y="3186201"/>
              <a:ext cx="5562600" cy="35927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Follow print spacing of words. </a:t>
              </a:r>
              <a:r>
                <a:rPr lang="en-US" dirty="0" smtClean="0">
                  <a:solidFill>
                    <a:schemeClr val="bg1"/>
                  </a:solidFill>
                </a:rPr>
                <a:t>Do </a:t>
              </a:r>
              <a:r>
                <a:rPr lang="en-US" dirty="0">
                  <a:solidFill>
                    <a:schemeClr val="bg1"/>
                  </a:solidFill>
                </a:rPr>
                <a:t>not join (or "cuddle") words. </a:t>
              </a:r>
              <a:endParaRPr lang="en-US" dirty="0" smtClean="0">
                <a:solidFill>
                  <a:schemeClr val="bg1"/>
                </a:solidFill>
              </a:endParaRPr>
            </a:p>
            <a:p>
              <a:r>
                <a:rPr lang="en-US" dirty="0" smtClean="0">
                  <a:solidFill>
                    <a:schemeClr val="bg1"/>
                  </a:solidFill>
                </a:rPr>
                <a:t>                        and</a:t>
              </a:r>
              <a:r>
                <a:rPr lang="en-US" dirty="0">
                  <a:solidFill>
                    <a:schemeClr val="bg1"/>
                  </a:solidFill>
                </a:rPr>
                <a:t>, for, of, the, </a:t>
              </a:r>
              <a:r>
                <a:rPr lang="en-US" dirty="0" smtClean="0">
                  <a:solidFill>
                    <a:schemeClr val="bg1"/>
                  </a:solidFill>
                </a:rPr>
                <a:t>with</a:t>
              </a:r>
              <a:endParaRPr lang="en-US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04800" y="2895600"/>
            <a:ext cx="85093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Queen of Hearts went for a ride with the dog and the rabbit.</a:t>
            </a:r>
          </a:p>
          <a:p>
            <a:endParaRPr lang="en-US" dirty="0"/>
          </a:p>
          <a:p>
            <a:r>
              <a:rPr lang="en-US" dirty="0" smtClean="0"/>
              <a:t>EBAE</a:t>
            </a:r>
          </a:p>
          <a:p>
            <a:r>
              <a:rPr lang="en-US" dirty="0" smtClean="0">
                <a:latin typeface="SimBraille" pitchFamily="49" charset="0"/>
              </a:rPr>
              <a:t>,! ,Que5 ( ,he&gt;ts w5t =a ride )! Dog &amp;! Ra2it4</a:t>
            </a:r>
          </a:p>
          <a:p>
            <a:endParaRPr lang="en-US" dirty="0"/>
          </a:p>
          <a:p>
            <a:r>
              <a:rPr lang="en-US" dirty="0" smtClean="0"/>
              <a:t>UEB</a:t>
            </a:r>
          </a:p>
          <a:p>
            <a:r>
              <a:rPr lang="en-US" dirty="0" smtClean="0">
                <a:latin typeface="SimBraille" pitchFamily="49" charset="0"/>
              </a:rPr>
              <a:t>,! ,Que5 ( ,he&gt;ts w5t = a ride ) ! Dog &amp; ! ra2it4</a:t>
            </a:r>
          </a:p>
          <a:p>
            <a:endParaRPr lang="en-US" dirty="0">
              <a:latin typeface="SimBraille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1066800"/>
            <a:ext cx="7353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CONGRATULATIONS!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come to the end of this presentation on UEB from K to 3.</a:t>
            </a:r>
          </a:p>
          <a:p>
            <a:endParaRPr lang="en-US" dirty="0" smtClean="0"/>
          </a:p>
          <a:p>
            <a:r>
              <a:rPr lang="en-US" dirty="0" smtClean="0"/>
              <a:t>We hope you have enjoyed it and found it helpful.</a:t>
            </a:r>
          </a:p>
          <a:p>
            <a:endParaRPr lang="en-US" dirty="0" smtClean="0"/>
          </a:p>
          <a:p>
            <a:r>
              <a:rPr lang="en-US" dirty="0" smtClean="0"/>
              <a:t>Let us know if you have any questions.</a:t>
            </a:r>
          </a:p>
          <a:p>
            <a:endParaRPr lang="en-US" dirty="0" smtClean="0"/>
          </a:p>
          <a:p>
            <a:r>
              <a:rPr lang="en-US" dirty="0" smtClean="0"/>
              <a:t>For further reference </a:t>
            </a:r>
            <a:r>
              <a:rPr lang="en-US" smtClean="0"/>
              <a:t>refer to the </a:t>
            </a:r>
            <a:r>
              <a:rPr lang="en-US" dirty="0" smtClean="0"/>
              <a:t>Rules of UEB and Technical Guidelines </a:t>
            </a:r>
            <a:r>
              <a:rPr lang="en-US" dirty="0" smtClean="0">
                <a:hlinkClick r:id="rId2"/>
              </a:rPr>
              <a:t>http://www.iceb.org/ueb.html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</a:t>
            </a:r>
            <a:r>
              <a:rPr lang="en-US" dirty="0"/>
              <a:t>these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7314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l ! %irt ) ! /ripes &amp; ! dots4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3962400"/>
            <a:ext cx="686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look$ "ey": = ! miss+ sock4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4400" y="5257800"/>
            <a:ext cx="41953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,N"o ( ! %oes fit4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914400" y="2057400"/>
            <a:ext cx="5915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like the shirt with the stripes and the dots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429000"/>
            <a:ext cx="583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looked everywhere for the missing sock.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4800600"/>
            <a:ext cx="3092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None of the shoes fit.</a:t>
            </a:r>
          </a:p>
        </p:txBody>
      </p:sp>
    </p:spTree>
    <p:extLst>
      <p:ext uri="{BB962C8B-B14F-4D97-AF65-F5344CB8AC3E}">
        <p14:creationId xmlns:p14="http://schemas.microsoft.com/office/powerpoint/2010/main" xmlns="" val="420258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6052" y="2819400"/>
            <a:ext cx="4454288" cy="46379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48" y="228600"/>
            <a:ext cx="8229600" cy="1143000"/>
          </a:xfrm>
        </p:spPr>
        <p:txBody>
          <a:bodyPr/>
          <a:lstStyle/>
          <a:p>
            <a:r>
              <a:rPr lang="en-US" dirty="0" smtClean="0"/>
              <a:t>Contractions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89430"/>
            <a:ext cx="8229600" cy="60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Contractions no longer used in UEB: </a:t>
            </a:r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693693" y="2133600"/>
            <a:ext cx="2313295" cy="2221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84" charset="0"/>
              <a:buChar char="»"/>
              <a:defRPr sz="2400" kern="1200">
                <a:solidFill>
                  <a:schemeClr val="tx1"/>
                </a:solidFill>
                <a:latin typeface="Arial" pitchFamily="34" charset="0"/>
                <a:ea typeface="ＭＳ Ｐゴシック" pitchFamily="84" charset="-128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3485866" y="1752600"/>
            <a:ext cx="3753134" cy="3006494"/>
          </a:xfrm>
          <a:prstGeom prst="wedgeEllipseCallout">
            <a:avLst>
              <a:gd name="adj1" fmla="val -10254"/>
              <a:gd name="adj2" fmla="val 772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ble </a:t>
            </a:r>
            <a:endParaRPr lang="en-US" dirty="0"/>
          </a:p>
          <a:p>
            <a:pPr>
              <a:buNone/>
            </a:pPr>
            <a:r>
              <a:rPr lang="en-US" dirty="0"/>
              <a:t>com </a:t>
            </a:r>
          </a:p>
          <a:p>
            <a:pPr>
              <a:buNone/>
            </a:pPr>
            <a:r>
              <a:rPr lang="en-US" dirty="0"/>
              <a:t>dd </a:t>
            </a:r>
            <a:endParaRPr lang="en-US" dirty="0" smtClean="0"/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lly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u="sng" dirty="0" smtClean="0"/>
              <a:t>tion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en-US" dirty="0"/>
              <a:t>to </a:t>
            </a:r>
          </a:p>
          <a:p>
            <a:pPr>
              <a:buNone/>
            </a:pPr>
            <a:r>
              <a:rPr lang="en-US" u="sng" dirty="0"/>
              <a:t>in</a:t>
            </a:r>
            <a:r>
              <a:rPr lang="en-US" dirty="0"/>
              <a:t>to </a:t>
            </a:r>
          </a:p>
          <a:p>
            <a:pPr>
              <a:buNone/>
            </a:pPr>
            <a:r>
              <a:rPr lang="en-US" dirty="0"/>
              <a:t>by </a:t>
            </a:r>
          </a:p>
          <a:p>
            <a:pPr>
              <a:buNone/>
            </a:pPr>
            <a:r>
              <a:rPr lang="en-US" dirty="0"/>
              <a:t>o'clock.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82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800" y="1601212"/>
            <a:ext cx="3429000" cy="366357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1525012"/>
            <a:ext cx="5000199" cy="220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contractions are no longer in use in this sentence?</a:t>
            </a:r>
          </a:p>
          <a:p>
            <a:pPr marL="0" indent="0">
              <a:buNone/>
            </a:pPr>
            <a:endParaRPr 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dirty="0" smtClean="0">
                <a:latin typeface="Comic Sans MS" panose="030F0702030302020204" pitchFamily="66" charset="0"/>
              </a:rPr>
              <a:t>By </a:t>
            </a:r>
            <a:r>
              <a:rPr lang="en-US" dirty="0">
                <a:latin typeface="Comic Sans MS" panose="030F0702030302020204" pitchFamily="66" charset="0"/>
              </a:rPr>
              <a:t>3 o’clock, Sally blew her gum into a bubble for her Daddy.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3600" y="3811012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EBAE</a:t>
            </a:r>
          </a:p>
          <a:p>
            <a:r>
              <a:rPr lang="en-US" dirty="0" smtClean="0">
                <a:latin typeface="SimBraille" pitchFamily="49" charset="0"/>
              </a:rPr>
              <a:t>,0#c o'c1 ,s,y blew h} gum 96a bub# = h] ,da4y4</a:t>
            </a:r>
            <a:endParaRPr lang="en-US" dirty="0">
              <a:latin typeface="SimBraille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UEB</a:t>
            </a:r>
          </a:p>
          <a:p>
            <a:r>
              <a:rPr lang="en-US" dirty="0" smtClean="0">
                <a:latin typeface="SimBraille" pitchFamily="49" charset="0"/>
              </a:rPr>
              <a:t>,by #c o'clock1 ,sally blew h} gum 9to a bu2le = h] ,daddy4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802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Braille </a:t>
            </a:r>
            <a:r>
              <a:rPr lang="en-US" dirty="0"/>
              <a:t>these </a:t>
            </a:r>
            <a:r>
              <a:rPr lang="en-US" dirty="0" smtClean="0"/>
              <a:t>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800600"/>
            <a:ext cx="71628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Mommy and Daddy went on vacation.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514600"/>
            <a:ext cx="5309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am n able to help y4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886200"/>
            <a:ext cx="3972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,c y come &amp; play8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257800"/>
            <a:ext cx="6869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,mommy &amp; ,daddy w5t on vaca;n4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2057400"/>
            <a:ext cx="3640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am not able to help you.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4290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Can you come and play?</a:t>
            </a:r>
          </a:p>
        </p:txBody>
      </p:sp>
    </p:spTree>
    <p:extLst>
      <p:ext uri="{BB962C8B-B14F-4D97-AF65-F5344CB8AC3E}">
        <p14:creationId xmlns:p14="http://schemas.microsoft.com/office/powerpoint/2010/main" xmlns="" val="3344467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724400"/>
            <a:ext cx="5791200" cy="45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go to </a:t>
            </a:r>
            <a:r>
              <a:rPr lang="en-US" dirty="0" smtClean="0"/>
              <a:t>bed </a:t>
            </a:r>
            <a:r>
              <a:rPr lang="en-US" dirty="0"/>
              <a:t>by nine </a:t>
            </a:r>
            <a:r>
              <a:rPr lang="en-US" dirty="0" smtClean="0"/>
              <a:t>o’clock.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057400"/>
            <a:ext cx="46410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r1lly l ice cr1m4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914400" y="2971800"/>
            <a:ext cx="4863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_h fun play+ so3]4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914400" y="3886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,ma7ie c&gt;ri$ ! Comput] table 9to ! h\Se4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181600"/>
            <a:ext cx="5977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imBraille" pitchFamily="49" charset="0"/>
              </a:rPr>
              <a:t>,I g to b$ by n9e o'clock4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914400" y="1600200"/>
            <a:ext cx="31454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really like ice cream.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0" y="2514600"/>
            <a:ext cx="3505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 had fun playing soccer.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3429000"/>
            <a:ext cx="6963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Maggie carried the computer table into the house.</a:t>
            </a:r>
          </a:p>
        </p:txBody>
      </p:sp>
    </p:spTree>
    <p:extLst>
      <p:ext uri="{BB962C8B-B14F-4D97-AF65-F5344CB8AC3E}">
        <p14:creationId xmlns:p14="http://schemas.microsoft.com/office/powerpoint/2010/main" xmlns="" val="384285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  <p:bldP spid="7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6&quot;&gt;&lt;property id=&quot;20148&quot; value=&quot;5&quot;/&gt;&lt;property id=&quot;20300&quot; value=&quot;Slide 4 - &amp;quot;Spacing&amp;quot;&quot;/&gt;&lt;property id=&quot;20307&quot; value=&quot;258&quot;/&gt;&lt;/object&gt;&lt;object type=&quot;3&quot; unique_id=&quot;10007&quot;&gt;&lt;property id=&quot;20148&quot; value=&quot;5&quot;/&gt;&lt;property id=&quot;20300&quot; value=&quot;Slide 3 - &amp;quot;Introduction 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Braille these sentences&amp;quot;&quot;/&gt;&lt;property id=&quot;20307&quot; value=&quot;266&quot;/&gt;&lt;/object&gt;&lt;object type=&quot;3&quot; unique_id=&quot;10009&quot;&gt;&lt;property id=&quot;20148&quot; value=&quot;5&quot;/&gt;&lt;property id=&quot;20300&quot; value=&quot;Slide 6 - &amp;quot;Contractions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Activity&amp;quot;&quot;/&gt;&lt;property id=&quot;20307&quot; value=&quot;267&quot;/&gt;&lt;/object&gt;&lt;object type=&quot;3&quot; unique_id=&quot;10011&quot;&gt;&lt;property id=&quot;20148&quot; value=&quot;5&quot;/&gt;&lt;property id=&quot;20300&quot; value=&quot;Slide 8 - &amp;quot;Braille these sentences&amp;quot;&quot;/&gt;&lt;property id=&quot;20307&quot; value=&quot;261&quot;/&gt;&lt;/object&gt;&lt;object type=&quot;3&quot; unique_id=&quot;10012&quot;&gt;&lt;property id=&quot;20148&quot; value=&quot;5&quot;/&gt;&lt;property id=&quot;20300&quot; value=&quot;Slide 9 - &amp;quot;More Practice&amp;quot;&quot;/&gt;&lt;property id=&quot;20307&quot; value=&quot;262&quot;/&gt;&lt;/object&gt;&lt;object type=&quot;3&quot; unique_id=&quot;10013&quot;&gt;&lt;property id=&quot;20148&quot; value=&quot;5&quot;/&gt;&lt;property id=&quot;20300&quot; value=&quot;Slide 11 - &amp;quot;Punctuation&amp;quot;&quot;/&gt;&lt;property id=&quot;20307&quot; value=&quot;268&quot;/&gt;&lt;/object&gt;&lt;object type=&quot;3&quot; unique_id=&quot;10014&quot;&gt;&lt;property id=&quot;20148&quot; value=&quot;5&quot;/&gt;&lt;property id=&quot;20300&quot; value=&quot;Slide 14 - &amp;quot;Braille the examples&amp;quot;&quot;/&gt;&lt;property id=&quot;20307&quot; value=&quot;270&quot;/&gt;&lt;/object&gt;&lt;object type=&quot;3&quot; unique_id=&quot;10015&quot;&gt;&lt;property id=&quot;20148&quot; value=&quot;5&quot;/&gt;&lt;property id=&quot;20300&quot; value=&quot;Slide 15 - &amp;quot;Symbols&amp;quot;&quot;/&gt;&lt;property id=&quot;20307&quot; value=&quot;269&quot;/&gt;&lt;/object&gt;&lt;object type=&quot;3&quot; unique_id=&quot;10016&quot;&gt;&lt;property id=&quot;20148&quot; value=&quot;5&quot;/&gt;&lt;property id=&quot;20300&quot; value=&quot;Slide 16 - &amp;quot;Braille the examples&amp;quot;&quot;/&gt;&lt;property id=&quot;20307&quot; value=&quot;271&quot;/&gt;&lt;/object&gt;&lt;object type=&quot;3&quot; unique_id=&quot;10017&quot;&gt;&lt;property id=&quot;20148&quot; value=&quot;5&quot;/&gt;&lt;property id=&quot;20300&quot; value=&quot;Slide 18 - &amp;quot;Capitalization Indicators&amp;quot;&quot;/&gt;&lt;property id=&quot;20307&quot; value=&quot;272&quot;/&gt;&lt;/object&gt;&lt;object type=&quot;3&quot; unique_id=&quot;10018&quot;&gt;&lt;property id=&quot;20148&quot; value=&quot;5&quot;/&gt;&lt;property id=&quot;20300&quot; value=&quot;Slide 19 - &amp;quot;Grade 1 Indicators&amp;quot;&quot;/&gt;&lt;property id=&quot;20307&quot; value=&quot;273&quot;/&gt;&lt;/object&gt;&lt;object type=&quot;3&quot; unique_id=&quot;10019&quot;&gt;&lt;property id=&quot;20148&quot; value=&quot;5&quot;/&gt;&lt;property id=&quot;20300&quot; value=&quot;Slide 21 - &amp;quot;Braille These Examples&amp;quot;&quot;/&gt;&lt;property id=&quot;20307&quot; value=&quot;274&quot;/&gt;&lt;/object&gt;&lt;object type=&quot;3&quot; unique_id=&quot;10020&quot;&gt;&lt;property id=&quot;20148&quot; value=&quot;5&quot;/&gt;&lt;property id=&quot;20300&quot; value=&quot;Slide 22 - &amp;quot;Typeface Indicators&amp;quot;&quot;/&gt;&lt;property id=&quot;20307&quot; value=&quot;275&quot;/&gt;&lt;/object&gt;&lt;object type=&quot;3&quot; unique_id=&quot;10021&quot;&gt;&lt;property id=&quot;20148&quot; value=&quot;5&quot;/&gt;&lt;property id=&quot;20300&quot; value=&quot;Slide 23 - &amp;quot;Braille these sentences&amp;quot;&quot;/&gt;&lt;property id=&quot;20307&quot; value=&quot;276&quot;/&gt;&lt;/object&gt;&lt;object type=&quot;3&quot; unique_id=&quot;10024&quot;&gt;&lt;property id=&quot;20148&quot; value=&quot;5&quot;/&gt;&lt;property id=&quot;20300&quot; value=&quot;Slide 34 - &amp;quot;Measurement&amp;quot;&quot;/&gt;&lt;property id=&quot;20307&quot; value=&quot;263&quot;/&gt;&lt;/object&gt;&lt;object type=&quot;3&quot; unique_id=&quot;10370&quot;&gt;&lt;property id=&quot;20148&quot; value=&quot;5&quot;/&gt;&lt;property id=&quot;20300&quot; value=&quot;Slide 27 - &amp;quot;Mathematics&amp;quot;&quot;/&gt;&lt;property id=&quot;20307&quot; value=&quot;277&quot;/&gt;&lt;/object&gt;&lt;object type=&quot;3&quot; unique_id=&quot;10371&quot;&gt;&lt;property id=&quot;20148&quot; value=&quot;5&quot;/&gt;&lt;property id=&quot;20300&quot; value=&quot;Slide 28 - &amp;quot;Basic Math Symbols&amp;quot;&quot;/&gt;&lt;property id=&quot;20307&quot; value=&quot;278&quot;/&gt;&lt;/object&gt;&lt;object type=&quot;3&quot; unique_id=&quot;10397&quot;&gt;&lt;property id=&quot;20148&quot; value=&quot;5&quot;/&gt;&lt;property id=&quot;20300&quot; value=&quot;Slide 30 - &amp;quot;More Math Symbols&amp;quot;&quot;/&gt;&lt;property id=&quot;20307&quot; value=&quot;279&quot;/&gt;&lt;/object&gt;&lt;object type=&quot;3&quot; unique_id=&quot;10424&quot;&gt;&lt;property id=&quot;20148&quot; value=&quot;5&quot;/&gt;&lt;property id=&quot;20300&quot; value=&quot;Slide 36 - &amp;quot;Spatial Calculation&amp;quot;&quot;/&gt;&lt;property id=&quot;20307&quot; value=&quot;280&quot;/&gt;&lt;/object&gt;&lt;object type=&quot;3&quot; unique_id=&quot;10614&quot;&gt;&lt;property id=&quot;20148&quot; value=&quot;5&quot;/&gt;&lt;property id=&quot;20300&quot; value=&quot;Slide 37 - &amp;quot;Spatial Calculation Examples&amp;quot;&quot;/&gt;&lt;property id=&quot;20307&quot; value=&quot;281&quot;/&gt;&lt;/object&gt;&lt;object type=&quot;3&quot; unique_id=&quot;10616&quot;&gt;&lt;property id=&quot;20148&quot; value=&quot;5&quot;/&gt;&lt;property id=&quot;20300&quot; value=&quot;Slide 38&quot;/&gt;&lt;property id=&quot;20307&quot; value=&quot;284&quot;/&gt;&lt;/object&gt;&lt;object type=&quot;3&quot; unique_id=&quot;10617&quot;&gt;&lt;property id=&quot;20148&quot; value=&quot;5&quot;/&gt;&lt;property id=&quot;20300&quot; value=&quot;Slide 32 - &amp;quot;Fractions&amp;quot;&quot;/&gt;&lt;property id=&quot;20307&quot; value=&quot;282&quot;/&gt;&lt;/object&gt;&lt;object type=&quot;3&quot; unique_id=&quot;10618&quot;&gt;&lt;property id=&quot;20148&quot; value=&quot;5&quot;/&gt;&lt;property id=&quot;20300&quot; value=&quot;Slide 33&quot;/&gt;&lt;property id=&quot;20307&quot; value=&quot;285&quot;/&gt;&lt;/object&gt;&lt;object type=&quot;3&quot; unique_id=&quot;10811&quot;&gt;&lt;property id=&quot;20148&quot; value=&quot;5&quot;/&gt;&lt;property id=&quot;20300&quot; value=&quot;Slide 17 - &amp;quot;More Practice&amp;quot;&quot;/&gt;&lt;property id=&quot;20307&quot; value=&quot;288&quot;/&gt;&lt;/object&gt;&lt;object type=&quot;3&quot; unique_id=&quot;10812&quot;&gt;&lt;property id=&quot;20148&quot; value=&quot;5&quot;/&gt;&lt;property id=&quot;20300&quot; value=&quot;Slide 35 - &amp;quot;Now Your Turn&amp;quot;&quot;/&gt;&lt;property id=&quot;20307&quot; value=&quot;287&quot;/&gt;&lt;/object&gt;&lt;object type=&quot;3&quot; unique_id=&quot;10813&quot;&gt;&lt;property id=&quot;20148&quot; value=&quot;5&quot;/&gt;&lt;property id=&quot;20300&quot; value=&quot;Slide 40&quot;/&gt;&lt;property id=&quot;20307&quot; value=&quot;286&quot;/&gt;&lt;/object&gt;&lt;object type=&quot;3&quot; unique_id=&quot;11222&quot;&gt;&lt;property id=&quot;20148&quot; value=&quot;5&quot;/&gt;&lt;property id=&quot;20300&quot; value=&quot;Slide 29 - &amp;quot;Braille These Problems&amp;quot;&quot;/&gt;&lt;property id=&quot;20307&quot; value=&quot;289&quot;/&gt;&lt;/object&gt;&lt;object type=&quot;3&quot; unique_id=&quot;11223&quot;&gt;&lt;property id=&quot;20148&quot; value=&quot;5&quot;/&gt;&lt;property id=&quot;20300&quot; value=&quot;Slide 31 - &amp;quot;More Practice!&amp;quot;&quot;/&gt;&lt;property id=&quot;20307&quot; value=&quot;290&quot;/&gt;&lt;/object&gt;&lt;object type=&quot;3&quot; unique_id=&quot;11224&quot;&gt;&lt;property id=&quot;20148&quot; value=&quot;5&quot;/&gt;&lt;property id=&quot;20300&quot; value=&quot;Slide 10 - &amp;quot;Prefixes and Roots&amp;quot;&quot;/&gt;&lt;property id=&quot;20307&quot; value=&quot;293&quot;/&gt;&lt;/object&gt;&lt;object type=&quot;3&quot; unique_id=&quot;11225&quot;&gt;&lt;property id=&quot;20148&quot; value=&quot;5&quot;/&gt;&lt;property id=&quot;20300&quot; value=&quot;Slide 12 - &amp;quot;Practice&amp;quot;&quot;/&gt;&lt;property id=&quot;20307&quot; value=&quot;294&quot;/&gt;&lt;/object&gt;&lt;object type=&quot;3&quot; unique_id=&quot;11226&quot;&gt;&lt;property id=&quot;20148&quot; value=&quot;5&quot;/&gt;&lt;property id=&quot;20300&quot; value=&quot;Slide 13 - &amp;quot;Dots and Dashes&amp;quot;&quot;/&gt;&lt;property id=&quot;20307&quot; value=&quot;291&quot;/&gt;&lt;/object&gt;&lt;object type=&quot;3&quot; unique_id=&quot;11227&quot;&gt;&lt;property id=&quot;20148&quot; value=&quot;5&quot;/&gt;&lt;property id=&quot;20300&quot; value=&quot;Slide 24 - &amp;quot;Don’t forget to call home …&amp;quot;&quot;/&gt;&lt;property id=&quot;20307&quot; value=&quot;295&quot;/&gt;&lt;/object&gt;&lt;object type=&quot;3&quot; unique_id=&quot;11992&quot;&gt;&lt;property id=&quot;20148&quot; value=&quot;5&quot;/&gt;&lt;property id=&quot;20300&quot; value=&quot;Slide 25 - &amp;quot;… or write!&amp;quot;&quot;/&gt;&lt;property id=&quot;20307&quot; value=&quot;296&quot;/&gt;&lt;/object&gt;&lt;object type=&quot;3&quot; unique_id=&quot;12539&quot;&gt;&lt;property id=&quot;20148&quot; value=&quot;5&quot;/&gt;&lt;property id=&quot;20300&quot; value=&quot;Slide 26 - &amp;quot;Braille the example&amp;quot;&quot;/&gt;&lt;property id=&quot;20307&quot; value=&quot;297&quot;/&gt;&lt;/object&gt;&lt;object type=&quot;3&quot; unique_id=&quot;13700&quot;&gt;&lt;property id=&quot;20148&quot; value=&quot;5&quot;/&gt;&lt;property id=&quot;20300&quot; value=&quot;Slide 39&quot;/&gt;&lt;property id=&quot;20307&quot; value=&quot;298&quot;/&gt;&lt;/object&gt;&lt;object type=&quot;3&quot; unique_id=&quot;13701&quot;&gt;&lt;property id=&quot;20148&quot; value=&quot;5&quot;/&gt;&lt;property id=&quot;20300&quot; value=&quot;Slide 2 - &amp;quot;,,UEB&amp;#x0D;&amp;#x0A;Unified English Braille&amp;#x0D;&amp;#x0A;(UEB) from K-3&amp;quot;&quot;/&gt;&lt;property id=&quot;20307&quot; value=&quot;300&quot;/&gt;&lt;/object&gt;&lt;object type=&quot;3&quot; unique_id=&quot;13702&quot;&gt;&lt;property id=&quot;20148&quot; value=&quot;5&quot;/&gt;&lt;property id=&quot;20300&quot; value=&quot;Slide 20&quot;/&gt;&lt;property id=&quot;20307&quot; value=&quot;299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prcviTemplate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prcviTemplate (2)</Template>
  <TotalTime>2094</TotalTime>
  <Words>2142</Words>
  <Application>Microsoft Office PowerPoint</Application>
  <PresentationFormat>On-screen Show (4:3)</PresentationFormat>
  <Paragraphs>445</Paragraphs>
  <Slides>40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prcviTemplate (2)</vt:lpstr>
      <vt:lpstr>Equation</vt:lpstr>
      <vt:lpstr>Slide 1</vt:lpstr>
      <vt:lpstr>,,UEB Unified English Braille (UEB) from K-3</vt:lpstr>
      <vt:lpstr>Introduction </vt:lpstr>
      <vt:lpstr>Spacing</vt:lpstr>
      <vt:lpstr>Braille these sentences</vt:lpstr>
      <vt:lpstr>Contractions</vt:lpstr>
      <vt:lpstr>Activity</vt:lpstr>
      <vt:lpstr>Braille these sentences</vt:lpstr>
      <vt:lpstr>More Practice</vt:lpstr>
      <vt:lpstr>Prefixes and Roots</vt:lpstr>
      <vt:lpstr>Punctuation</vt:lpstr>
      <vt:lpstr>Practice</vt:lpstr>
      <vt:lpstr>Dots and Dashes</vt:lpstr>
      <vt:lpstr>Braille the examples</vt:lpstr>
      <vt:lpstr>Symbols</vt:lpstr>
      <vt:lpstr>Braille the examples</vt:lpstr>
      <vt:lpstr>More Practice</vt:lpstr>
      <vt:lpstr>Capitalization Indicators</vt:lpstr>
      <vt:lpstr>Grade 1 Indicators</vt:lpstr>
      <vt:lpstr>Slide 20</vt:lpstr>
      <vt:lpstr>Braille These Examples</vt:lpstr>
      <vt:lpstr>Typeface Indicators</vt:lpstr>
      <vt:lpstr>Braille these sentences</vt:lpstr>
      <vt:lpstr>Don’t forget to call home …</vt:lpstr>
      <vt:lpstr>… or write!</vt:lpstr>
      <vt:lpstr>Braille the example</vt:lpstr>
      <vt:lpstr>Mathematics</vt:lpstr>
      <vt:lpstr>Basic Math Symbols</vt:lpstr>
      <vt:lpstr>Braille These Problems</vt:lpstr>
      <vt:lpstr>More Math Symbols</vt:lpstr>
      <vt:lpstr>More Practice!</vt:lpstr>
      <vt:lpstr>Fractions</vt:lpstr>
      <vt:lpstr>Slide 33</vt:lpstr>
      <vt:lpstr>Measurement</vt:lpstr>
      <vt:lpstr>Now Your Turn</vt:lpstr>
      <vt:lpstr>Spatial Calculation</vt:lpstr>
      <vt:lpstr>Spatial Calculation Examples</vt:lpstr>
      <vt:lpstr>Slide 38</vt:lpstr>
      <vt:lpstr>Slide 39</vt:lpstr>
      <vt:lpstr>Slide 40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SETBC</dc:creator>
  <cp:lastModifiedBy>SETBC</cp:lastModifiedBy>
  <cp:revision>299</cp:revision>
  <dcterms:created xsi:type="dcterms:W3CDTF">2012-04-18T15:32:39Z</dcterms:created>
  <dcterms:modified xsi:type="dcterms:W3CDTF">2014-05-02T21:55:22Z</dcterms:modified>
</cp:coreProperties>
</file>